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</p:sldMasterIdLst>
  <p:notesMasterIdLst>
    <p:notesMasterId r:id="rId21"/>
  </p:notesMasterIdLst>
  <p:handoutMasterIdLst>
    <p:handoutMasterId r:id="rId22"/>
  </p:handoutMasterIdLst>
  <p:sldIdLst>
    <p:sldId id="295" r:id="rId3"/>
    <p:sldId id="296" r:id="rId4"/>
    <p:sldId id="277" r:id="rId5"/>
    <p:sldId id="276" r:id="rId6"/>
    <p:sldId id="289" r:id="rId7"/>
    <p:sldId id="282" r:id="rId8"/>
    <p:sldId id="283" r:id="rId9"/>
    <p:sldId id="284" r:id="rId10"/>
    <p:sldId id="278" r:id="rId11"/>
    <p:sldId id="294" r:id="rId12"/>
    <p:sldId id="285" r:id="rId13"/>
    <p:sldId id="279" r:id="rId14"/>
    <p:sldId id="286" r:id="rId15"/>
    <p:sldId id="280" r:id="rId16"/>
    <p:sldId id="287" r:id="rId17"/>
    <p:sldId id="281" r:id="rId18"/>
    <p:sldId id="288" r:id="rId19"/>
    <p:sldId id="262" r:id="rId20"/>
  </p:sldIdLst>
  <p:sldSz cx="12190413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Ortiz Caceres" initials="NO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64"/>
    <a:srgbClr val="68B013"/>
    <a:srgbClr val="FFC000"/>
    <a:srgbClr val="FFFFFF"/>
    <a:srgbClr val="FF0066"/>
    <a:srgbClr val="AAC81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82948" autoAdjust="0"/>
  </p:normalViewPr>
  <p:slideViewPr>
    <p:cSldViewPr>
      <p:cViewPr varScale="1">
        <p:scale>
          <a:sx n="55" d="100"/>
          <a:sy n="55" d="100"/>
        </p:scale>
        <p:origin x="-107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4CB0F-D128-4E4D-915A-27C21BCC3399}" type="doc">
      <dgm:prSet loTypeId="urn:microsoft.com/office/officeart/2005/8/layout/radial5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PE"/>
        </a:p>
      </dgm:t>
    </dgm:pt>
    <dgm:pt modelId="{AC2E5756-A71A-4033-97C8-B9C1D6273034}">
      <dgm:prSet phldrT="[Texto]" custT="1"/>
      <dgm:spPr>
        <a:solidFill>
          <a:srgbClr val="68B013"/>
        </a:solidFill>
      </dgm:spPr>
      <dgm:t>
        <a:bodyPr/>
        <a:lstStyle/>
        <a:p>
          <a:r>
            <a:rPr lang="es-PE" sz="2400" dirty="0" smtClean="0"/>
            <a:t>Lima Cargo City</a:t>
          </a:r>
          <a:endParaRPr lang="es-PE" sz="2400" dirty="0"/>
        </a:p>
      </dgm:t>
    </dgm:pt>
    <dgm:pt modelId="{B1A38E93-64F9-4E3D-AA29-DF120DD689F5}" type="parTrans" cxnId="{6AE3898A-9E95-4C1C-B474-DC6BB73F38D7}">
      <dgm:prSet/>
      <dgm:spPr/>
      <dgm:t>
        <a:bodyPr/>
        <a:lstStyle/>
        <a:p>
          <a:endParaRPr lang="es-PE" sz="2400"/>
        </a:p>
      </dgm:t>
    </dgm:pt>
    <dgm:pt modelId="{AFD76835-A776-48BE-AEA1-25439CECCE25}" type="sibTrans" cxnId="{6AE3898A-9E95-4C1C-B474-DC6BB73F38D7}">
      <dgm:prSet/>
      <dgm:spPr/>
      <dgm:t>
        <a:bodyPr/>
        <a:lstStyle/>
        <a:p>
          <a:endParaRPr lang="es-PE" sz="2400"/>
        </a:p>
      </dgm:t>
    </dgm:pt>
    <dgm:pt modelId="{7FF8F075-55DA-4AAA-9915-DA0DB5A5DA1E}">
      <dgm:prSet phldrT="[Texto]" custT="1"/>
      <dgm:spPr>
        <a:solidFill>
          <a:srgbClr val="68B013">
            <a:alpha val="94902"/>
          </a:srgbClr>
        </a:solidFill>
        <a:ln>
          <a:noFill/>
        </a:ln>
      </dgm:spPr>
      <dgm:t>
        <a:bodyPr/>
        <a:lstStyle/>
        <a:p>
          <a:r>
            <a:rPr lang="es-PE" sz="1400" u="none" dirty="0" smtClean="0">
              <a:solidFill>
                <a:schemeClr val="tx1"/>
              </a:solidFill>
            </a:rPr>
            <a:t>Operador de terminal de carga aérea</a:t>
          </a:r>
          <a:endParaRPr lang="es-PE" sz="1400" u="none" dirty="0">
            <a:solidFill>
              <a:schemeClr val="tx1"/>
            </a:solidFill>
          </a:endParaRPr>
        </a:p>
      </dgm:t>
    </dgm:pt>
    <dgm:pt modelId="{77505724-745B-4A81-8516-8289C15262F1}" type="parTrans" cxnId="{F4F0ABB8-2CB4-49CD-BCC0-E827ABFC9C23}">
      <dgm:prSet custT="1"/>
      <dgm:spPr>
        <a:solidFill>
          <a:srgbClr val="68B013">
            <a:alpha val="94902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2945A5B1-2615-411C-9223-2FD11E5172F4}" type="sibTrans" cxnId="{F4F0ABB8-2CB4-49CD-BCC0-E827ABFC9C23}">
      <dgm:prSet/>
      <dgm:spPr/>
      <dgm:t>
        <a:bodyPr/>
        <a:lstStyle/>
        <a:p>
          <a:endParaRPr lang="es-PE" sz="2400"/>
        </a:p>
      </dgm:t>
    </dgm:pt>
    <dgm:pt modelId="{983D71D3-1A23-40AA-8F79-8A9F5E286D5D}">
      <dgm:prSet phldrT="[Texto]" custT="1"/>
      <dgm:spPr>
        <a:solidFill>
          <a:srgbClr val="68B013">
            <a:alpha val="85098"/>
          </a:srgbClr>
        </a:solidFill>
        <a:ln>
          <a:noFill/>
        </a:ln>
      </dgm:spPr>
      <dgm:t>
        <a:bodyPr/>
        <a:lstStyle/>
        <a:p>
          <a:r>
            <a:rPr lang="es-PE" sz="1400" u="none" dirty="0" smtClean="0">
              <a:solidFill>
                <a:schemeClr val="tx1"/>
              </a:solidFill>
            </a:rPr>
            <a:t>Agencia de carga</a:t>
          </a:r>
          <a:endParaRPr lang="es-PE" sz="1400" u="none" dirty="0">
            <a:solidFill>
              <a:schemeClr val="tx1"/>
            </a:solidFill>
          </a:endParaRPr>
        </a:p>
      </dgm:t>
    </dgm:pt>
    <dgm:pt modelId="{EAABB948-AA69-41EC-B86D-71370C8A0921}" type="parTrans" cxnId="{E4CAB9D5-9359-46C3-BF40-3E6E8A3E98A3}">
      <dgm:prSet custT="1"/>
      <dgm:spPr>
        <a:solidFill>
          <a:srgbClr val="68B013">
            <a:alpha val="85098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9AA87A6C-D598-4A08-917F-2EC81A3B2558}" type="sibTrans" cxnId="{E4CAB9D5-9359-46C3-BF40-3E6E8A3E98A3}">
      <dgm:prSet/>
      <dgm:spPr/>
      <dgm:t>
        <a:bodyPr/>
        <a:lstStyle/>
        <a:p>
          <a:endParaRPr lang="es-PE" sz="2400"/>
        </a:p>
      </dgm:t>
    </dgm:pt>
    <dgm:pt modelId="{F8FDDBF9-0187-48F6-9191-8226DDE6BD4F}">
      <dgm:prSet phldrT="[Texto]" custT="1"/>
      <dgm:spPr>
        <a:solidFill>
          <a:srgbClr val="68B013">
            <a:alpha val="80000"/>
          </a:srgbClr>
        </a:solidFill>
        <a:ln>
          <a:noFill/>
        </a:ln>
      </dgm:spPr>
      <dgm:t>
        <a:bodyPr/>
        <a:lstStyle/>
        <a:p>
          <a:r>
            <a:rPr lang="es-PE" sz="1400" u="none" dirty="0" smtClean="0">
              <a:solidFill>
                <a:schemeClr val="tx1"/>
              </a:solidFill>
            </a:rPr>
            <a:t>Agencia de aduanas</a:t>
          </a:r>
          <a:endParaRPr lang="es-PE" sz="1400" u="none" dirty="0">
            <a:solidFill>
              <a:schemeClr val="tx1"/>
            </a:solidFill>
          </a:endParaRPr>
        </a:p>
      </dgm:t>
    </dgm:pt>
    <dgm:pt modelId="{DF9B5326-DABB-4CB4-8878-C06AC02BEF28}" type="parTrans" cxnId="{8BE2DEF6-7325-4274-B416-F5626A85737B}">
      <dgm:prSet custT="1"/>
      <dgm:spPr>
        <a:solidFill>
          <a:srgbClr val="68B013">
            <a:alpha val="80000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26997513-675D-41C4-B679-6635DFD752BD}" type="sibTrans" cxnId="{8BE2DEF6-7325-4274-B416-F5626A85737B}">
      <dgm:prSet/>
      <dgm:spPr/>
      <dgm:t>
        <a:bodyPr/>
        <a:lstStyle/>
        <a:p>
          <a:endParaRPr lang="es-PE" sz="2400"/>
        </a:p>
      </dgm:t>
    </dgm:pt>
    <dgm:pt modelId="{0BBEDDD0-2A31-46C0-B537-D2B45A2C1167}">
      <dgm:prSet phldrT="[Texto]" custT="1"/>
      <dgm:spPr>
        <a:solidFill>
          <a:srgbClr val="68B013">
            <a:alpha val="74902"/>
          </a:srgbClr>
        </a:solidFill>
        <a:ln>
          <a:noFill/>
        </a:ln>
      </dgm:spPr>
      <dgm:t>
        <a:bodyPr/>
        <a:lstStyle/>
        <a:p>
          <a:r>
            <a:rPr lang="es-PE" sz="1400" u="none" dirty="0" smtClean="0">
              <a:solidFill>
                <a:schemeClr val="tx1"/>
              </a:solidFill>
            </a:rPr>
            <a:t>Agencias bancarias</a:t>
          </a:r>
          <a:endParaRPr lang="es-PE" sz="1400" u="none" dirty="0">
            <a:solidFill>
              <a:schemeClr val="tx1"/>
            </a:solidFill>
          </a:endParaRPr>
        </a:p>
      </dgm:t>
    </dgm:pt>
    <dgm:pt modelId="{B06270DC-C54E-456C-8B15-E5FF95046632}" type="parTrans" cxnId="{881CF256-6992-42B3-9FBC-691046452401}">
      <dgm:prSet custT="1"/>
      <dgm:spPr>
        <a:solidFill>
          <a:srgbClr val="68B013">
            <a:alpha val="74902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6EC79A99-57F7-40AB-BC02-C15B2EF16C92}" type="sibTrans" cxnId="{881CF256-6992-42B3-9FBC-691046452401}">
      <dgm:prSet/>
      <dgm:spPr/>
      <dgm:t>
        <a:bodyPr/>
        <a:lstStyle/>
        <a:p>
          <a:endParaRPr lang="es-PE" sz="2400"/>
        </a:p>
      </dgm:t>
    </dgm:pt>
    <dgm:pt modelId="{D9BBFFD6-D27C-4AF1-9E70-26FFE1B2BAE4}">
      <dgm:prSet phldrT="[Texto]" custT="1"/>
      <dgm:spPr>
        <a:solidFill>
          <a:srgbClr val="68B013">
            <a:alpha val="89804"/>
          </a:srgbClr>
        </a:solidFill>
        <a:ln>
          <a:noFill/>
        </a:ln>
      </dgm:spPr>
      <dgm:t>
        <a:bodyPr/>
        <a:lstStyle/>
        <a:p>
          <a:r>
            <a:rPr lang="es-PE" sz="1400" u="none" dirty="0" smtClean="0">
              <a:solidFill>
                <a:schemeClr val="tx1"/>
              </a:solidFill>
            </a:rPr>
            <a:t>Líneas aéreas</a:t>
          </a:r>
          <a:endParaRPr lang="es-PE" sz="1400" u="none" dirty="0">
            <a:solidFill>
              <a:schemeClr val="tx1"/>
            </a:solidFill>
          </a:endParaRPr>
        </a:p>
      </dgm:t>
    </dgm:pt>
    <dgm:pt modelId="{7A2360F2-FE22-4A29-8736-E129CCEF2BDC}" type="sibTrans" cxnId="{D2E0894B-D2D7-499F-89EE-67EAFF7D5CD3}">
      <dgm:prSet/>
      <dgm:spPr/>
      <dgm:t>
        <a:bodyPr/>
        <a:lstStyle/>
        <a:p>
          <a:endParaRPr lang="es-PE" sz="2400"/>
        </a:p>
      </dgm:t>
    </dgm:pt>
    <dgm:pt modelId="{53ED54B9-DF60-46ED-A31A-BFB26452AFAE}" type="parTrans" cxnId="{D2E0894B-D2D7-499F-89EE-67EAFF7D5CD3}">
      <dgm:prSet custT="1"/>
      <dgm:spPr>
        <a:solidFill>
          <a:srgbClr val="68B013">
            <a:alpha val="89804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4DBC112C-F693-4DA5-A454-B12D3BB3EF16}">
      <dgm:prSet phldrT="[Texto]" custT="1"/>
      <dgm:spPr>
        <a:solidFill>
          <a:srgbClr val="68B013">
            <a:alpha val="65098"/>
          </a:srgbClr>
        </a:solidFill>
        <a:ln>
          <a:noFill/>
        </a:ln>
      </dgm:spPr>
      <dgm:t>
        <a:bodyPr/>
        <a:lstStyle/>
        <a:p>
          <a:r>
            <a:rPr lang="es-PE" sz="1050" u="none" dirty="0" smtClean="0">
              <a:solidFill>
                <a:schemeClr val="tx1"/>
              </a:solidFill>
            </a:rPr>
            <a:t>Centro de capacitación especializado</a:t>
          </a:r>
          <a:endParaRPr lang="es-PE" sz="1050" u="none" dirty="0">
            <a:solidFill>
              <a:schemeClr val="tx1"/>
            </a:solidFill>
          </a:endParaRPr>
        </a:p>
      </dgm:t>
    </dgm:pt>
    <dgm:pt modelId="{9426451C-F7CB-454D-B9ED-A7056E043D21}" type="parTrans" cxnId="{C1C9A126-AEBC-4664-8F8B-CEFE63E811E9}">
      <dgm:prSet custT="1"/>
      <dgm:spPr>
        <a:solidFill>
          <a:srgbClr val="68B013">
            <a:alpha val="65098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3E35DAA3-FBE0-4985-8001-194AF1F3D08F}" type="sibTrans" cxnId="{C1C9A126-AEBC-4664-8F8B-CEFE63E811E9}">
      <dgm:prSet/>
      <dgm:spPr/>
      <dgm:t>
        <a:bodyPr/>
        <a:lstStyle/>
        <a:p>
          <a:endParaRPr lang="es-PE" sz="2400"/>
        </a:p>
      </dgm:t>
    </dgm:pt>
    <dgm:pt modelId="{39C039D2-C37D-4F34-BE4F-EF22838D7F41}">
      <dgm:prSet phldrT="[Texto]" custT="1"/>
      <dgm:spPr>
        <a:solidFill>
          <a:srgbClr val="68B013">
            <a:alpha val="69804"/>
          </a:srgbClr>
        </a:solidFill>
        <a:ln>
          <a:noFill/>
        </a:ln>
      </dgm:spPr>
      <dgm:t>
        <a:bodyPr/>
        <a:lstStyle/>
        <a:p>
          <a:r>
            <a:rPr lang="es-PE" sz="1200" u="none" dirty="0" smtClean="0">
              <a:solidFill>
                <a:schemeClr val="tx1"/>
              </a:solidFill>
            </a:rPr>
            <a:t>Autoridades</a:t>
          </a:r>
          <a:endParaRPr lang="es-PE" sz="1200" u="none" dirty="0">
            <a:solidFill>
              <a:schemeClr val="tx1"/>
            </a:solidFill>
          </a:endParaRPr>
        </a:p>
      </dgm:t>
    </dgm:pt>
    <dgm:pt modelId="{F27B1FE7-D836-4DCE-B6AB-EC958804FF99}" type="parTrans" cxnId="{63BF0029-B30B-4578-A882-56148B07A113}">
      <dgm:prSet custT="1"/>
      <dgm:spPr>
        <a:solidFill>
          <a:srgbClr val="68B013">
            <a:alpha val="69804"/>
          </a:srgbClr>
        </a:solidFill>
        <a:ln>
          <a:noFill/>
        </a:ln>
      </dgm:spPr>
      <dgm:t>
        <a:bodyPr/>
        <a:lstStyle/>
        <a:p>
          <a:endParaRPr lang="es-PE" sz="1400"/>
        </a:p>
      </dgm:t>
    </dgm:pt>
    <dgm:pt modelId="{1C56F458-5A4D-44DD-9F5C-0916AB59D324}" type="sibTrans" cxnId="{63BF0029-B30B-4578-A882-56148B07A113}">
      <dgm:prSet/>
      <dgm:spPr/>
      <dgm:t>
        <a:bodyPr/>
        <a:lstStyle/>
        <a:p>
          <a:endParaRPr lang="es-PE" sz="2400"/>
        </a:p>
      </dgm:t>
    </dgm:pt>
    <dgm:pt modelId="{74118131-51C6-40CE-AAF3-8B49560D6E9A}" type="pres">
      <dgm:prSet presAssocID="{4854CB0F-D128-4E4D-915A-27C21BCC33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383403E-F47D-4D24-9293-8DAE96E4BA6D}" type="pres">
      <dgm:prSet presAssocID="{AC2E5756-A71A-4033-97C8-B9C1D6273034}" presName="centerShape" presStyleLbl="node0" presStyleIdx="0" presStyleCnt="1"/>
      <dgm:spPr/>
      <dgm:t>
        <a:bodyPr/>
        <a:lstStyle/>
        <a:p>
          <a:endParaRPr lang="es-PE"/>
        </a:p>
      </dgm:t>
    </dgm:pt>
    <dgm:pt modelId="{12EEE12D-0418-48EB-9025-2C4129C58D4E}" type="pres">
      <dgm:prSet presAssocID="{77505724-745B-4A81-8516-8289C15262F1}" presName="parTrans" presStyleLbl="sibTrans2D1" presStyleIdx="0" presStyleCnt="7"/>
      <dgm:spPr/>
      <dgm:t>
        <a:bodyPr/>
        <a:lstStyle/>
        <a:p>
          <a:endParaRPr lang="es-PE"/>
        </a:p>
      </dgm:t>
    </dgm:pt>
    <dgm:pt modelId="{AEFC334C-2B19-4848-97E1-AB5E6D53ACC8}" type="pres">
      <dgm:prSet presAssocID="{77505724-745B-4A81-8516-8289C15262F1}" presName="connectorText" presStyleLbl="sibTrans2D1" presStyleIdx="0" presStyleCnt="7"/>
      <dgm:spPr/>
      <dgm:t>
        <a:bodyPr/>
        <a:lstStyle/>
        <a:p>
          <a:endParaRPr lang="es-PE"/>
        </a:p>
      </dgm:t>
    </dgm:pt>
    <dgm:pt modelId="{4EBE91D6-E1E6-430F-8C84-F8754BABC588}" type="pres">
      <dgm:prSet presAssocID="{7FF8F075-55DA-4AAA-9915-DA0DB5A5DA1E}" presName="node" presStyleLbl="node1" presStyleIdx="0" presStyleCnt="7" custRadScaleRad="100000" custRadScaleInc="-5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862C02-9FF7-4C7C-9EA9-BE864DBB16B0}" type="pres">
      <dgm:prSet presAssocID="{53ED54B9-DF60-46ED-A31A-BFB26452AFAE}" presName="parTrans" presStyleLbl="sibTrans2D1" presStyleIdx="1" presStyleCnt="7"/>
      <dgm:spPr/>
      <dgm:t>
        <a:bodyPr/>
        <a:lstStyle/>
        <a:p>
          <a:endParaRPr lang="es-PE"/>
        </a:p>
      </dgm:t>
    </dgm:pt>
    <dgm:pt modelId="{631C81CD-C684-4CFF-96E0-2E0B76DDBD82}" type="pres">
      <dgm:prSet presAssocID="{53ED54B9-DF60-46ED-A31A-BFB26452AFAE}" presName="connectorText" presStyleLbl="sibTrans2D1" presStyleIdx="1" presStyleCnt="7"/>
      <dgm:spPr/>
      <dgm:t>
        <a:bodyPr/>
        <a:lstStyle/>
        <a:p>
          <a:endParaRPr lang="es-PE"/>
        </a:p>
      </dgm:t>
    </dgm:pt>
    <dgm:pt modelId="{7ADFD690-1D79-4F5C-B29B-8EB7FC61DFC5}" type="pres">
      <dgm:prSet presAssocID="{D9BBFFD6-D27C-4AF1-9E70-26FFE1B2BA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ECCDA9-2AAE-4A61-B0A6-6302F7F8CF28}" type="pres">
      <dgm:prSet presAssocID="{EAABB948-AA69-41EC-B86D-71370C8A0921}" presName="parTrans" presStyleLbl="sibTrans2D1" presStyleIdx="2" presStyleCnt="7"/>
      <dgm:spPr/>
      <dgm:t>
        <a:bodyPr/>
        <a:lstStyle/>
        <a:p>
          <a:endParaRPr lang="es-PE"/>
        </a:p>
      </dgm:t>
    </dgm:pt>
    <dgm:pt modelId="{9697FD74-1A43-4ED8-9387-B1132B6C5EEE}" type="pres">
      <dgm:prSet presAssocID="{EAABB948-AA69-41EC-B86D-71370C8A0921}" presName="connectorText" presStyleLbl="sibTrans2D1" presStyleIdx="2" presStyleCnt="7"/>
      <dgm:spPr/>
      <dgm:t>
        <a:bodyPr/>
        <a:lstStyle/>
        <a:p>
          <a:endParaRPr lang="es-PE"/>
        </a:p>
      </dgm:t>
    </dgm:pt>
    <dgm:pt modelId="{A6A2FE0C-8426-4310-830F-0BF1EC531D9F}" type="pres">
      <dgm:prSet presAssocID="{983D71D3-1A23-40AA-8F79-8A9F5E286D5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9EA74DE-07DC-49F8-A2A8-73C973CB78B3}" type="pres">
      <dgm:prSet presAssocID="{DF9B5326-DABB-4CB4-8878-C06AC02BEF28}" presName="parTrans" presStyleLbl="sibTrans2D1" presStyleIdx="3" presStyleCnt="7"/>
      <dgm:spPr/>
      <dgm:t>
        <a:bodyPr/>
        <a:lstStyle/>
        <a:p>
          <a:endParaRPr lang="es-PE"/>
        </a:p>
      </dgm:t>
    </dgm:pt>
    <dgm:pt modelId="{5026F6D5-75A9-41C3-85C1-31B6D89C3292}" type="pres">
      <dgm:prSet presAssocID="{DF9B5326-DABB-4CB4-8878-C06AC02BEF28}" presName="connectorText" presStyleLbl="sibTrans2D1" presStyleIdx="3" presStyleCnt="7"/>
      <dgm:spPr/>
      <dgm:t>
        <a:bodyPr/>
        <a:lstStyle/>
        <a:p>
          <a:endParaRPr lang="es-PE"/>
        </a:p>
      </dgm:t>
    </dgm:pt>
    <dgm:pt modelId="{CC179478-168B-4721-B458-FF4CAF6194D5}" type="pres">
      <dgm:prSet presAssocID="{F8FDDBF9-0187-48F6-9191-8226DDE6BD4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FB8DC8-BE36-45C6-86BD-81414081518F}" type="pres">
      <dgm:prSet presAssocID="{B06270DC-C54E-456C-8B15-E5FF95046632}" presName="parTrans" presStyleLbl="sibTrans2D1" presStyleIdx="4" presStyleCnt="7"/>
      <dgm:spPr/>
      <dgm:t>
        <a:bodyPr/>
        <a:lstStyle/>
        <a:p>
          <a:endParaRPr lang="es-PE"/>
        </a:p>
      </dgm:t>
    </dgm:pt>
    <dgm:pt modelId="{3D39D433-5B95-43B6-9B63-4B4F85FC2F0A}" type="pres">
      <dgm:prSet presAssocID="{B06270DC-C54E-456C-8B15-E5FF95046632}" presName="connectorText" presStyleLbl="sibTrans2D1" presStyleIdx="4" presStyleCnt="7"/>
      <dgm:spPr/>
      <dgm:t>
        <a:bodyPr/>
        <a:lstStyle/>
        <a:p>
          <a:endParaRPr lang="es-PE"/>
        </a:p>
      </dgm:t>
    </dgm:pt>
    <dgm:pt modelId="{C5235F69-2384-4C52-AB7A-FCE081862B93}" type="pres">
      <dgm:prSet presAssocID="{0BBEDDD0-2A31-46C0-B537-D2B45A2C116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BC47EAB-EBE8-47F3-A068-69BA9D648E9E}" type="pres">
      <dgm:prSet presAssocID="{F27B1FE7-D836-4DCE-B6AB-EC958804FF99}" presName="parTrans" presStyleLbl="sibTrans2D1" presStyleIdx="5" presStyleCnt="7"/>
      <dgm:spPr/>
      <dgm:t>
        <a:bodyPr/>
        <a:lstStyle/>
        <a:p>
          <a:endParaRPr lang="es-PE"/>
        </a:p>
      </dgm:t>
    </dgm:pt>
    <dgm:pt modelId="{7533F6B8-9E00-46A1-A226-129979B2383B}" type="pres">
      <dgm:prSet presAssocID="{F27B1FE7-D836-4DCE-B6AB-EC958804FF99}" presName="connectorText" presStyleLbl="sibTrans2D1" presStyleIdx="5" presStyleCnt="7"/>
      <dgm:spPr/>
      <dgm:t>
        <a:bodyPr/>
        <a:lstStyle/>
        <a:p>
          <a:endParaRPr lang="es-PE"/>
        </a:p>
      </dgm:t>
    </dgm:pt>
    <dgm:pt modelId="{6894B9C6-8A93-4BC7-B73B-A1393C60E868}" type="pres">
      <dgm:prSet presAssocID="{39C039D2-C37D-4F34-BE4F-EF22838D7F4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AC40FB-BED7-4363-9ABB-BE4BDEA9984F}" type="pres">
      <dgm:prSet presAssocID="{9426451C-F7CB-454D-B9ED-A7056E043D21}" presName="parTrans" presStyleLbl="sibTrans2D1" presStyleIdx="6" presStyleCnt="7"/>
      <dgm:spPr/>
      <dgm:t>
        <a:bodyPr/>
        <a:lstStyle/>
        <a:p>
          <a:endParaRPr lang="es-PE"/>
        </a:p>
      </dgm:t>
    </dgm:pt>
    <dgm:pt modelId="{D95E048C-BD82-41AA-AF75-3CD5CF643CD6}" type="pres">
      <dgm:prSet presAssocID="{9426451C-F7CB-454D-B9ED-A7056E043D21}" presName="connectorText" presStyleLbl="sibTrans2D1" presStyleIdx="6" presStyleCnt="7"/>
      <dgm:spPr/>
      <dgm:t>
        <a:bodyPr/>
        <a:lstStyle/>
        <a:p>
          <a:endParaRPr lang="es-PE"/>
        </a:p>
      </dgm:t>
    </dgm:pt>
    <dgm:pt modelId="{4AE2EA40-909C-4F64-BC90-910BA7BF1B2F}" type="pres">
      <dgm:prSet presAssocID="{4DBC112C-F693-4DA5-A454-B12D3BB3EF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6266737-CB4E-4CDB-BBAA-0E54D7F45DC3}" type="presOf" srcId="{B06270DC-C54E-456C-8B15-E5FF95046632}" destId="{3D39D433-5B95-43B6-9B63-4B4F85FC2F0A}" srcOrd="1" destOrd="0" presId="urn:microsoft.com/office/officeart/2005/8/layout/radial5"/>
    <dgm:cxn modelId="{8BE2DEF6-7325-4274-B416-F5626A85737B}" srcId="{AC2E5756-A71A-4033-97C8-B9C1D6273034}" destId="{F8FDDBF9-0187-48F6-9191-8226DDE6BD4F}" srcOrd="3" destOrd="0" parTransId="{DF9B5326-DABB-4CB4-8878-C06AC02BEF28}" sibTransId="{26997513-675D-41C4-B679-6635DFD752BD}"/>
    <dgm:cxn modelId="{D2E0894B-D2D7-499F-89EE-67EAFF7D5CD3}" srcId="{AC2E5756-A71A-4033-97C8-B9C1D6273034}" destId="{D9BBFFD6-D27C-4AF1-9E70-26FFE1B2BAE4}" srcOrd="1" destOrd="0" parTransId="{53ED54B9-DF60-46ED-A31A-BFB26452AFAE}" sibTransId="{7A2360F2-FE22-4A29-8736-E129CCEF2BDC}"/>
    <dgm:cxn modelId="{881CF256-6992-42B3-9FBC-691046452401}" srcId="{AC2E5756-A71A-4033-97C8-B9C1D6273034}" destId="{0BBEDDD0-2A31-46C0-B537-D2B45A2C1167}" srcOrd="4" destOrd="0" parTransId="{B06270DC-C54E-456C-8B15-E5FF95046632}" sibTransId="{6EC79A99-57F7-40AB-BC02-C15B2EF16C92}"/>
    <dgm:cxn modelId="{5DCA6CE1-B04A-4488-B4D8-B7BEF120374E}" type="presOf" srcId="{AC2E5756-A71A-4033-97C8-B9C1D6273034}" destId="{6383403E-F47D-4D24-9293-8DAE96E4BA6D}" srcOrd="0" destOrd="0" presId="urn:microsoft.com/office/officeart/2005/8/layout/radial5"/>
    <dgm:cxn modelId="{6AE3898A-9E95-4C1C-B474-DC6BB73F38D7}" srcId="{4854CB0F-D128-4E4D-915A-27C21BCC3399}" destId="{AC2E5756-A71A-4033-97C8-B9C1D6273034}" srcOrd="0" destOrd="0" parTransId="{B1A38E93-64F9-4E3D-AA29-DF120DD689F5}" sibTransId="{AFD76835-A776-48BE-AEA1-25439CECCE25}"/>
    <dgm:cxn modelId="{31B7B035-F860-4370-BB46-785EEDDC46C2}" type="presOf" srcId="{D9BBFFD6-D27C-4AF1-9E70-26FFE1B2BAE4}" destId="{7ADFD690-1D79-4F5C-B29B-8EB7FC61DFC5}" srcOrd="0" destOrd="0" presId="urn:microsoft.com/office/officeart/2005/8/layout/radial5"/>
    <dgm:cxn modelId="{04FB519B-5759-4D96-8084-1346BC276BF4}" type="presOf" srcId="{39C039D2-C37D-4F34-BE4F-EF22838D7F41}" destId="{6894B9C6-8A93-4BC7-B73B-A1393C60E868}" srcOrd="0" destOrd="0" presId="urn:microsoft.com/office/officeart/2005/8/layout/radial5"/>
    <dgm:cxn modelId="{328FC733-3DC5-4F78-9FFE-8E8BBE72B582}" type="presOf" srcId="{9426451C-F7CB-454D-B9ED-A7056E043D21}" destId="{D95E048C-BD82-41AA-AF75-3CD5CF643CD6}" srcOrd="1" destOrd="0" presId="urn:microsoft.com/office/officeart/2005/8/layout/radial5"/>
    <dgm:cxn modelId="{25D047DF-1836-459B-A8B6-9BE918C325AE}" type="presOf" srcId="{77505724-745B-4A81-8516-8289C15262F1}" destId="{AEFC334C-2B19-4848-97E1-AB5E6D53ACC8}" srcOrd="1" destOrd="0" presId="urn:microsoft.com/office/officeart/2005/8/layout/radial5"/>
    <dgm:cxn modelId="{C1213CC7-7C12-46BA-BE19-A9108B848A7A}" type="presOf" srcId="{77505724-745B-4A81-8516-8289C15262F1}" destId="{12EEE12D-0418-48EB-9025-2C4129C58D4E}" srcOrd="0" destOrd="0" presId="urn:microsoft.com/office/officeart/2005/8/layout/radial5"/>
    <dgm:cxn modelId="{C1C9A126-AEBC-4664-8F8B-CEFE63E811E9}" srcId="{AC2E5756-A71A-4033-97C8-B9C1D6273034}" destId="{4DBC112C-F693-4DA5-A454-B12D3BB3EF16}" srcOrd="6" destOrd="0" parTransId="{9426451C-F7CB-454D-B9ED-A7056E043D21}" sibTransId="{3E35DAA3-FBE0-4985-8001-194AF1F3D08F}"/>
    <dgm:cxn modelId="{F77CC7C6-072A-4B4C-9038-3997325A8EEE}" type="presOf" srcId="{7FF8F075-55DA-4AAA-9915-DA0DB5A5DA1E}" destId="{4EBE91D6-E1E6-430F-8C84-F8754BABC588}" srcOrd="0" destOrd="0" presId="urn:microsoft.com/office/officeart/2005/8/layout/radial5"/>
    <dgm:cxn modelId="{72BBE882-D75C-41AB-8378-8C3D2F1B34C8}" type="presOf" srcId="{F27B1FE7-D836-4DCE-B6AB-EC958804FF99}" destId="{7533F6B8-9E00-46A1-A226-129979B2383B}" srcOrd="1" destOrd="0" presId="urn:microsoft.com/office/officeart/2005/8/layout/radial5"/>
    <dgm:cxn modelId="{2C0DA4FD-70BD-4037-8E91-7A2A237C68F1}" type="presOf" srcId="{53ED54B9-DF60-46ED-A31A-BFB26452AFAE}" destId="{631C81CD-C684-4CFF-96E0-2E0B76DDBD82}" srcOrd="1" destOrd="0" presId="urn:microsoft.com/office/officeart/2005/8/layout/radial5"/>
    <dgm:cxn modelId="{1B9EE4B6-33E2-462A-81DC-1855B95F66CD}" type="presOf" srcId="{EAABB948-AA69-41EC-B86D-71370C8A0921}" destId="{1EECCDA9-2AAE-4A61-B0A6-6302F7F8CF28}" srcOrd="0" destOrd="0" presId="urn:microsoft.com/office/officeart/2005/8/layout/radial5"/>
    <dgm:cxn modelId="{933CD654-E491-4A26-9B9C-1A32990166F8}" type="presOf" srcId="{F8FDDBF9-0187-48F6-9191-8226DDE6BD4F}" destId="{CC179478-168B-4721-B458-FF4CAF6194D5}" srcOrd="0" destOrd="0" presId="urn:microsoft.com/office/officeart/2005/8/layout/radial5"/>
    <dgm:cxn modelId="{394E115A-6DA2-4C5D-94DA-612807F88A62}" type="presOf" srcId="{B06270DC-C54E-456C-8B15-E5FF95046632}" destId="{97FB8DC8-BE36-45C6-86BD-81414081518F}" srcOrd="0" destOrd="0" presId="urn:microsoft.com/office/officeart/2005/8/layout/radial5"/>
    <dgm:cxn modelId="{CBBCE58E-DE85-4EAD-A953-113E46BC4308}" type="presOf" srcId="{53ED54B9-DF60-46ED-A31A-BFB26452AFAE}" destId="{32862C02-9FF7-4C7C-9EA9-BE864DBB16B0}" srcOrd="0" destOrd="0" presId="urn:microsoft.com/office/officeart/2005/8/layout/radial5"/>
    <dgm:cxn modelId="{17D4DEA1-2BF5-4E20-AC26-8B383F882CB0}" type="presOf" srcId="{983D71D3-1A23-40AA-8F79-8A9F5E286D5D}" destId="{A6A2FE0C-8426-4310-830F-0BF1EC531D9F}" srcOrd="0" destOrd="0" presId="urn:microsoft.com/office/officeart/2005/8/layout/radial5"/>
    <dgm:cxn modelId="{63BF0029-B30B-4578-A882-56148B07A113}" srcId="{AC2E5756-A71A-4033-97C8-B9C1D6273034}" destId="{39C039D2-C37D-4F34-BE4F-EF22838D7F41}" srcOrd="5" destOrd="0" parTransId="{F27B1FE7-D836-4DCE-B6AB-EC958804FF99}" sibTransId="{1C56F458-5A4D-44DD-9F5C-0916AB59D324}"/>
    <dgm:cxn modelId="{563F281D-48BA-4664-81BF-FA3C2101364F}" type="presOf" srcId="{9426451C-F7CB-454D-B9ED-A7056E043D21}" destId="{79AC40FB-BED7-4363-9ABB-BE4BDEA9984F}" srcOrd="0" destOrd="0" presId="urn:microsoft.com/office/officeart/2005/8/layout/radial5"/>
    <dgm:cxn modelId="{7558B83A-4468-4DF2-81CA-AC89FE843E3E}" type="presOf" srcId="{4854CB0F-D128-4E4D-915A-27C21BCC3399}" destId="{74118131-51C6-40CE-AAF3-8B49560D6E9A}" srcOrd="0" destOrd="0" presId="urn:microsoft.com/office/officeart/2005/8/layout/radial5"/>
    <dgm:cxn modelId="{F8EE2715-B832-4554-877E-9688C907E43B}" type="presOf" srcId="{EAABB948-AA69-41EC-B86D-71370C8A0921}" destId="{9697FD74-1A43-4ED8-9387-B1132B6C5EEE}" srcOrd="1" destOrd="0" presId="urn:microsoft.com/office/officeart/2005/8/layout/radial5"/>
    <dgm:cxn modelId="{F4F0ABB8-2CB4-49CD-BCC0-E827ABFC9C23}" srcId="{AC2E5756-A71A-4033-97C8-B9C1D6273034}" destId="{7FF8F075-55DA-4AAA-9915-DA0DB5A5DA1E}" srcOrd="0" destOrd="0" parTransId="{77505724-745B-4A81-8516-8289C15262F1}" sibTransId="{2945A5B1-2615-411C-9223-2FD11E5172F4}"/>
    <dgm:cxn modelId="{B6F11BFA-56E2-4DC6-AAB5-23A03FEE94CF}" type="presOf" srcId="{DF9B5326-DABB-4CB4-8878-C06AC02BEF28}" destId="{5026F6D5-75A9-41C3-85C1-31B6D89C3292}" srcOrd="1" destOrd="0" presId="urn:microsoft.com/office/officeart/2005/8/layout/radial5"/>
    <dgm:cxn modelId="{ACD5DB2C-5FFD-4173-96E7-F14F0D909F92}" type="presOf" srcId="{4DBC112C-F693-4DA5-A454-B12D3BB3EF16}" destId="{4AE2EA40-909C-4F64-BC90-910BA7BF1B2F}" srcOrd="0" destOrd="0" presId="urn:microsoft.com/office/officeart/2005/8/layout/radial5"/>
    <dgm:cxn modelId="{A5454C49-6418-4685-9692-2CE351C66D6D}" type="presOf" srcId="{0BBEDDD0-2A31-46C0-B537-D2B45A2C1167}" destId="{C5235F69-2384-4C52-AB7A-FCE081862B93}" srcOrd="0" destOrd="0" presId="urn:microsoft.com/office/officeart/2005/8/layout/radial5"/>
    <dgm:cxn modelId="{AF950BCC-C69D-4372-B838-39D4A74743A9}" type="presOf" srcId="{DF9B5326-DABB-4CB4-8878-C06AC02BEF28}" destId="{D9EA74DE-07DC-49F8-A2A8-73C973CB78B3}" srcOrd="0" destOrd="0" presId="urn:microsoft.com/office/officeart/2005/8/layout/radial5"/>
    <dgm:cxn modelId="{E4CAB9D5-9359-46C3-BF40-3E6E8A3E98A3}" srcId="{AC2E5756-A71A-4033-97C8-B9C1D6273034}" destId="{983D71D3-1A23-40AA-8F79-8A9F5E286D5D}" srcOrd="2" destOrd="0" parTransId="{EAABB948-AA69-41EC-B86D-71370C8A0921}" sibTransId="{9AA87A6C-D598-4A08-917F-2EC81A3B2558}"/>
    <dgm:cxn modelId="{5DC6325B-945D-411F-BFEC-6A4584E67978}" type="presOf" srcId="{F27B1FE7-D836-4DCE-B6AB-EC958804FF99}" destId="{8BC47EAB-EBE8-47F3-A068-69BA9D648E9E}" srcOrd="0" destOrd="0" presId="urn:microsoft.com/office/officeart/2005/8/layout/radial5"/>
    <dgm:cxn modelId="{9449655F-F76E-4B23-9B7B-66BD4B52429E}" type="presParOf" srcId="{74118131-51C6-40CE-AAF3-8B49560D6E9A}" destId="{6383403E-F47D-4D24-9293-8DAE96E4BA6D}" srcOrd="0" destOrd="0" presId="urn:microsoft.com/office/officeart/2005/8/layout/radial5"/>
    <dgm:cxn modelId="{26A96EBA-F3F2-45C1-A8BB-38FB6992E7C7}" type="presParOf" srcId="{74118131-51C6-40CE-AAF3-8B49560D6E9A}" destId="{12EEE12D-0418-48EB-9025-2C4129C58D4E}" srcOrd="1" destOrd="0" presId="urn:microsoft.com/office/officeart/2005/8/layout/radial5"/>
    <dgm:cxn modelId="{825A2598-98D3-4C06-B412-E6A3F0CBBB76}" type="presParOf" srcId="{12EEE12D-0418-48EB-9025-2C4129C58D4E}" destId="{AEFC334C-2B19-4848-97E1-AB5E6D53ACC8}" srcOrd="0" destOrd="0" presId="urn:microsoft.com/office/officeart/2005/8/layout/radial5"/>
    <dgm:cxn modelId="{E4D04598-957D-4895-ADFF-5348F9BA7781}" type="presParOf" srcId="{74118131-51C6-40CE-AAF3-8B49560D6E9A}" destId="{4EBE91D6-E1E6-430F-8C84-F8754BABC588}" srcOrd="2" destOrd="0" presId="urn:microsoft.com/office/officeart/2005/8/layout/radial5"/>
    <dgm:cxn modelId="{074E6E02-85F4-4175-A5C9-31DD7DD869FE}" type="presParOf" srcId="{74118131-51C6-40CE-AAF3-8B49560D6E9A}" destId="{32862C02-9FF7-4C7C-9EA9-BE864DBB16B0}" srcOrd="3" destOrd="0" presId="urn:microsoft.com/office/officeart/2005/8/layout/radial5"/>
    <dgm:cxn modelId="{3EEDA458-0B0C-4258-9F2E-3C243BA1D149}" type="presParOf" srcId="{32862C02-9FF7-4C7C-9EA9-BE864DBB16B0}" destId="{631C81CD-C684-4CFF-96E0-2E0B76DDBD82}" srcOrd="0" destOrd="0" presId="urn:microsoft.com/office/officeart/2005/8/layout/radial5"/>
    <dgm:cxn modelId="{3E731840-1B5C-4E11-91EC-D6FCFC983DC7}" type="presParOf" srcId="{74118131-51C6-40CE-AAF3-8B49560D6E9A}" destId="{7ADFD690-1D79-4F5C-B29B-8EB7FC61DFC5}" srcOrd="4" destOrd="0" presId="urn:microsoft.com/office/officeart/2005/8/layout/radial5"/>
    <dgm:cxn modelId="{9A7F7A74-884D-4410-924F-270B43FABBD8}" type="presParOf" srcId="{74118131-51C6-40CE-AAF3-8B49560D6E9A}" destId="{1EECCDA9-2AAE-4A61-B0A6-6302F7F8CF28}" srcOrd="5" destOrd="0" presId="urn:microsoft.com/office/officeart/2005/8/layout/radial5"/>
    <dgm:cxn modelId="{89F455E8-3748-4D14-9789-1157745A50BA}" type="presParOf" srcId="{1EECCDA9-2AAE-4A61-B0A6-6302F7F8CF28}" destId="{9697FD74-1A43-4ED8-9387-B1132B6C5EEE}" srcOrd="0" destOrd="0" presId="urn:microsoft.com/office/officeart/2005/8/layout/radial5"/>
    <dgm:cxn modelId="{8A81EC22-A49A-4D9F-95B9-6A83A9A920F4}" type="presParOf" srcId="{74118131-51C6-40CE-AAF3-8B49560D6E9A}" destId="{A6A2FE0C-8426-4310-830F-0BF1EC531D9F}" srcOrd="6" destOrd="0" presId="urn:microsoft.com/office/officeart/2005/8/layout/radial5"/>
    <dgm:cxn modelId="{C0DC9B30-A9FD-43F8-943F-AE4531EBEE58}" type="presParOf" srcId="{74118131-51C6-40CE-AAF3-8B49560D6E9A}" destId="{D9EA74DE-07DC-49F8-A2A8-73C973CB78B3}" srcOrd="7" destOrd="0" presId="urn:microsoft.com/office/officeart/2005/8/layout/radial5"/>
    <dgm:cxn modelId="{94AE3F3D-B428-428B-937F-CB6B911F415F}" type="presParOf" srcId="{D9EA74DE-07DC-49F8-A2A8-73C973CB78B3}" destId="{5026F6D5-75A9-41C3-85C1-31B6D89C3292}" srcOrd="0" destOrd="0" presId="urn:microsoft.com/office/officeart/2005/8/layout/radial5"/>
    <dgm:cxn modelId="{CAE6D07C-CD9F-4D01-91D5-44D6B1E21ED0}" type="presParOf" srcId="{74118131-51C6-40CE-AAF3-8B49560D6E9A}" destId="{CC179478-168B-4721-B458-FF4CAF6194D5}" srcOrd="8" destOrd="0" presId="urn:microsoft.com/office/officeart/2005/8/layout/radial5"/>
    <dgm:cxn modelId="{0D12D9CE-DDB2-4A7B-ACA9-B72DDBAD1958}" type="presParOf" srcId="{74118131-51C6-40CE-AAF3-8B49560D6E9A}" destId="{97FB8DC8-BE36-45C6-86BD-81414081518F}" srcOrd="9" destOrd="0" presId="urn:microsoft.com/office/officeart/2005/8/layout/radial5"/>
    <dgm:cxn modelId="{348D3D42-398B-4342-B593-B77C44DCCCB2}" type="presParOf" srcId="{97FB8DC8-BE36-45C6-86BD-81414081518F}" destId="{3D39D433-5B95-43B6-9B63-4B4F85FC2F0A}" srcOrd="0" destOrd="0" presId="urn:microsoft.com/office/officeart/2005/8/layout/radial5"/>
    <dgm:cxn modelId="{B1E757A0-6806-4D62-B6F2-0B9620B0E6D4}" type="presParOf" srcId="{74118131-51C6-40CE-AAF3-8B49560D6E9A}" destId="{C5235F69-2384-4C52-AB7A-FCE081862B93}" srcOrd="10" destOrd="0" presId="urn:microsoft.com/office/officeart/2005/8/layout/radial5"/>
    <dgm:cxn modelId="{1CB682C1-8893-4F4A-8197-677FAC466CDF}" type="presParOf" srcId="{74118131-51C6-40CE-AAF3-8B49560D6E9A}" destId="{8BC47EAB-EBE8-47F3-A068-69BA9D648E9E}" srcOrd="11" destOrd="0" presId="urn:microsoft.com/office/officeart/2005/8/layout/radial5"/>
    <dgm:cxn modelId="{B7BFD38C-AD13-4050-9486-47FAA7668E8D}" type="presParOf" srcId="{8BC47EAB-EBE8-47F3-A068-69BA9D648E9E}" destId="{7533F6B8-9E00-46A1-A226-129979B2383B}" srcOrd="0" destOrd="0" presId="urn:microsoft.com/office/officeart/2005/8/layout/radial5"/>
    <dgm:cxn modelId="{A2DA3DFA-06AE-4EC8-A2EB-D89032508A09}" type="presParOf" srcId="{74118131-51C6-40CE-AAF3-8B49560D6E9A}" destId="{6894B9C6-8A93-4BC7-B73B-A1393C60E868}" srcOrd="12" destOrd="0" presId="urn:microsoft.com/office/officeart/2005/8/layout/radial5"/>
    <dgm:cxn modelId="{559E2F95-2EE1-4019-85CB-187940A75638}" type="presParOf" srcId="{74118131-51C6-40CE-AAF3-8B49560D6E9A}" destId="{79AC40FB-BED7-4363-9ABB-BE4BDEA9984F}" srcOrd="13" destOrd="0" presId="urn:microsoft.com/office/officeart/2005/8/layout/radial5"/>
    <dgm:cxn modelId="{53354E14-8031-4939-BCE2-2F35275EC87C}" type="presParOf" srcId="{79AC40FB-BED7-4363-9ABB-BE4BDEA9984F}" destId="{D95E048C-BD82-41AA-AF75-3CD5CF643CD6}" srcOrd="0" destOrd="0" presId="urn:microsoft.com/office/officeart/2005/8/layout/radial5"/>
    <dgm:cxn modelId="{4E6E5BC1-CC78-40FA-B87F-BA453BE68961}" type="presParOf" srcId="{74118131-51C6-40CE-AAF3-8B49560D6E9A}" destId="{4AE2EA40-909C-4F64-BC90-910BA7BF1B2F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3403E-F47D-4D24-9293-8DAE96E4BA6D}">
      <dsp:nvSpPr>
        <dsp:cNvPr id="0" name=""/>
        <dsp:cNvSpPr/>
      </dsp:nvSpPr>
      <dsp:spPr>
        <a:xfrm>
          <a:off x="2103340" y="1944629"/>
          <a:ext cx="1495028" cy="1495028"/>
        </a:xfrm>
        <a:prstGeom prst="ellipse">
          <a:avLst/>
        </a:prstGeom>
        <a:solidFill>
          <a:srgbClr val="68B0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Lima Cargo City</a:t>
          </a:r>
          <a:endParaRPr lang="es-PE" sz="2400" kern="1200" dirty="0"/>
        </a:p>
      </dsp:txBody>
      <dsp:txXfrm>
        <a:off x="2322282" y="2163571"/>
        <a:ext cx="1057144" cy="1057144"/>
      </dsp:txXfrm>
    </dsp:sp>
    <dsp:sp modelId="{12EEE12D-0418-48EB-9025-2C4129C58D4E}">
      <dsp:nvSpPr>
        <dsp:cNvPr id="0" name=""/>
        <dsp:cNvSpPr/>
      </dsp:nvSpPr>
      <dsp:spPr>
        <a:xfrm rot="16191869">
          <a:off x="2690362" y="1401233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94902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10800000">
        <a:off x="2737886" y="1550307"/>
        <a:ext cx="221257" cy="304985"/>
      </dsp:txXfrm>
    </dsp:sp>
    <dsp:sp modelId="{4EBE91D6-E1E6-430F-8C84-F8754BABC588}">
      <dsp:nvSpPr>
        <dsp:cNvPr id="0" name=""/>
        <dsp:cNvSpPr/>
      </dsp:nvSpPr>
      <dsp:spPr>
        <a:xfrm>
          <a:off x="2173322" y="2730"/>
          <a:ext cx="1345525" cy="1345525"/>
        </a:xfrm>
        <a:prstGeom prst="ellipse">
          <a:avLst/>
        </a:prstGeom>
        <a:solidFill>
          <a:srgbClr val="68B013">
            <a:alpha val="94902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none" kern="1200" dirty="0" smtClean="0">
              <a:solidFill>
                <a:schemeClr val="tx1"/>
              </a:solidFill>
            </a:rPr>
            <a:t>Operador de terminal de carga aérea</a:t>
          </a:r>
          <a:endParaRPr lang="es-PE" sz="1400" u="none" kern="1200" dirty="0">
            <a:solidFill>
              <a:schemeClr val="tx1"/>
            </a:solidFill>
          </a:endParaRPr>
        </a:p>
      </dsp:txBody>
      <dsp:txXfrm>
        <a:off x="2370370" y="199778"/>
        <a:ext cx="951429" cy="951429"/>
      </dsp:txXfrm>
    </dsp:sp>
    <dsp:sp modelId="{32862C02-9FF7-4C7C-9EA9-BE864DBB16B0}">
      <dsp:nvSpPr>
        <dsp:cNvPr id="0" name=""/>
        <dsp:cNvSpPr/>
      </dsp:nvSpPr>
      <dsp:spPr>
        <a:xfrm rot="19285714">
          <a:off x="3503384" y="1791580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8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3513728" y="1922803"/>
        <a:ext cx="221257" cy="304985"/>
      </dsp:txXfrm>
    </dsp:sp>
    <dsp:sp modelId="{7ADFD690-1D79-4F5C-B29B-8EB7FC61DFC5}">
      <dsp:nvSpPr>
        <dsp:cNvPr id="0" name=""/>
        <dsp:cNvSpPr/>
      </dsp:nvSpPr>
      <dsp:spPr>
        <a:xfrm>
          <a:off x="3754777" y="762016"/>
          <a:ext cx="1345525" cy="1345525"/>
        </a:xfrm>
        <a:prstGeom prst="ellipse">
          <a:avLst/>
        </a:prstGeom>
        <a:solidFill>
          <a:srgbClr val="68B013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none" kern="1200" dirty="0" smtClean="0">
              <a:solidFill>
                <a:schemeClr val="tx1"/>
              </a:solidFill>
            </a:rPr>
            <a:t>Líneas aéreas</a:t>
          </a:r>
          <a:endParaRPr lang="es-PE" sz="1400" u="none" kern="1200" dirty="0">
            <a:solidFill>
              <a:schemeClr val="tx1"/>
            </a:solidFill>
          </a:endParaRPr>
        </a:p>
      </dsp:txBody>
      <dsp:txXfrm>
        <a:off x="3951825" y="959064"/>
        <a:ext cx="951429" cy="951429"/>
      </dsp:txXfrm>
    </dsp:sp>
    <dsp:sp modelId="{1EECCDA9-2AAE-4A61-B0A6-6302F7F8CF28}">
      <dsp:nvSpPr>
        <dsp:cNvPr id="0" name=""/>
        <dsp:cNvSpPr/>
      </dsp:nvSpPr>
      <dsp:spPr>
        <a:xfrm rot="771429">
          <a:off x="3703578" y="2668689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8509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3704767" y="2759801"/>
        <a:ext cx="221257" cy="304985"/>
      </dsp:txXfrm>
    </dsp:sp>
    <dsp:sp modelId="{A6A2FE0C-8426-4310-830F-0BF1EC531D9F}">
      <dsp:nvSpPr>
        <dsp:cNvPr id="0" name=""/>
        <dsp:cNvSpPr/>
      </dsp:nvSpPr>
      <dsp:spPr>
        <a:xfrm>
          <a:off x="4144186" y="2468129"/>
          <a:ext cx="1345525" cy="1345525"/>
        </a:xfrm>
        <a:prstGeom prst="ellipse">
          <a:avLst/>
        </a:prstGeom>
        <a:solidFill>
          <a:srgbClr val="68B013">
            <a:alpha val="85098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none" kern="1200" dirty="0" smtClean="0">
              <a:solidFill>
                <a:schemeClr val="tx1"/>
              </a:solidFill>
            </a:rPr>
            <a:t>Agencia de carga</a:t>
          </a:r>
          <a:endParaRPr lang="es-PE" sz="1400" u="none" kern="1200" dirty="0">
            <a:solidFill>
              <a:schemeClr val="tx1"/>
            </a:solidFill>
          </a:endParaRPr>
        </a:p>
      </dsp:txBody>
      <dsp:txXfrm>
        <a:off x="4341234" y="2665177"/>
        <a:ext cx="951429" cy="951429"/>
      </dsp:txXfrm>
    </dsp:sp>
    <dsp:sp modelId="{D9EA74DE-07DC-49F8-A2A8-73C973CB78B3}">
      <dsp:nvSpPr>
        <dsp:cNvPr id="0" name=""/>
        <dsp:cNvSpPr/>
      </dsp:nvSpPr>
      <dsp:spPr>
        <a:xfrm rot="3857143">
          <a:off x="3142647" y="3372075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>
        <a:off x="3169488" y="3431020"/>
        <a:ext cx="221257" cy="304985"/>
      </dsp:txXfrm>
    </dsp:sp>
    <dsp:sp modelId="{CC179478-168B-4721-B458-FF4CAF6194D5}">
      <dsp:nvSpPr>
        <dsp:cNvPr id="0" name=""/>
        <dsp:cNvSpPr/>
      </dsp:nvSpPr>
      <dsp:spPr>
        <a:xfrm>
          <a:off x="3053086" y="3836325"/>
          <a:ext cx="1345525" cy="1345525"/>
        </a:xfrm>
        <a:prstGeom prst="ellipse">
          <a:avLst/>
        </a:prstGeom>
        <a:solidFill>
          <a:srgbClr val="68B013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none" kern="1200" dirty="0" smtClean="0">
              <a:solidFill>
                <a:schemeClr val="tx1"/>
              </a:solidFill>
            </a:rPr>
            <a:t>Agencia de aduanas</a:t>
          </a:r>
          <a:endParaRPr lang="es-PE" sz="1400" u="none" kern="1200" dirty="0">
            <a:solidFill>
              <a:schemeClr val="tx1"/>
            </a:solidFill>
          </a:endParaRPr>
        </a:p>
      </dsp:txBody>
      <dsp:txXfrm>
        <a:off x="3250134" y="4033373"/>
        <a:ext cx="951429" cy="951429"/>
      </dsp:txXfrm>
    </dsp:sp>
    <dsp:sp modelId="{97FB8DC8-BE36-45C6-86BD-81414081518F}">
      <dsp:nvSpPr>
        <dsp:cNvPr id="0" name=""/>
        <dsp:cNvSpPr/>
      </dsp:nvSpPr>
      <dsp:spPr>
        <a:xfrm rot="6942857">
          <a:off x="2242981" y="3372075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10800000">
        <a:off x="2310964" y="3431020"/>
        <a:ext cx="221257" cy="304985"/>
      </dsp:txXfrm>
    </dsp:sp>
    <dsp:sp modelId="{C5235F69-2384-4C52-AB7A-FCE081862B93}">
      <dsp:nvSpPr>
        <dsp:cNvPr id="0" name=""/>
        <dsp:cNvSpPr/>
      </dsp:nvSpPr>
      <dsp:spPr>
        <a:xfrm>
          <a:off x="1303097" y="3836325"/>
          <a:ext cx="1345525" cy="1345525"/>
        </a:xfrm>
        <a:prstGeom prst="ellipse">
          <a:avLst/>
        </a:prstGeom>
        <a:solidFill>
          <a:srgbClr val="68B013">
            <a:alpha val="74902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none" kern="1200" dirty="0" smtClean="0">
              <a:solidFill>
                <a:schemeClr val="tx1"/>
              </a:solidFill>
            </a:rPr>
            <a:t>Agencias bancarias</a:t>
          </a:r>
          <a:endParaRPr lang="es-PE" sz="1400" u="none" kern="1200" dirty="0">
            <a:solidFill>
              <a:schemeClr val="tx1"/>
            </a:solidFill>
          </a:endParaRPr>
        </a:p>
      </dsp:txBody>
      <dsp:txXfrm>
        <a:off x="1500145" y="4033373"/>
        <a:ext cx="951429" cy="951429"/>
      </dsp:txXfrm>
    </dsp:sp>
    <dsp:sp modelId="{8BC47EAB-EBE8-47F3-A068-69BA9D648E9E}">
      <dsp:nvSpPr>
        <dsp:cNvPr id="0" name=""/>
        <dsp:cNvSpPr/>
      </dsp:nvSpPr>
      <dsp:spPr>
        <a:xfrm rot="10028571">
          <a:off x="1682049" y="2668689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10800000">
        <a:off x="1775684" y="2759801"/>
        <a:ext cx="221257" cy="304985"/>
      </dsp:txXfrm>
    </dsp:sp>
    <dsp:sp modelId="{6894B9C6-8A93-4BC7-B73B-A1393C60E868}">
      <dsp:nvSpPr>
        <dsp:cNvPr id="0" name=""/>
        <dsp:cNvSpPr/>
      </dsp:nvSpPr>
      <dsp:spPr>
        <a:xfrm>
          <a:off x="211997" y="2468129"/>
          <a:ext cx="1345525" cy="1345525"/>
        </a:xfrm>
        <a:prstGeom prst="ellipse">
          <a:avLst/>
        </a:prstGeom>
        <a:solidFill>
          <a:srgbClr val="68B013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u="none" kern="1200" dirty="0" smtClean="0">
              <a:solidFill>
                <a:schemeClr val="tx1"/>
              </a:solidFill>
            </a:rPr>
            <a:t>Autoridades</a:t>
          </a:r>
          <a:endParaRPr lang="es-PE" sz="1200" u="none" kern="1200" dirty="0">
            <a:solidFill>
              <a:schemeClr val="tx1"/>
            </a:solidFill>
          </a:endParaRPr>
        </a:p>
      </dsp:txBody>
      <dsp:txXfrm>
        <a:off x="409045" y="2665177"/>
        <a:ext cx="951429" cy="951429"/>
      </dsp:txXfrm>
    </dsp:sp>
    <dsp:sp modelId="{79AC40FB-BED7-4363-9ABB-BE4BDEA9984F}">
      <dsp:nvSpPr>
        <dsp:cNvPr id="0" name=""/>
        <dsp:cNvSpPr/>
      </dsp:nvSpPr>
      <dsp:spPr>
        <a:xfrm rot="13114286">
          <a:off x="1882244" y="1791580"/>
          <a:ext cx="316081" cy="508309"/>
        </a:xfrm>
        <a:prstGeom prst="rightArrow">
          <a:avLst>
            <a:gd name="adj1" fmla="val 60000"/>
            <a:gd name="adj2" fmla="val 50000"/>
          </a:avLst>
        </a:prstGeom>
        <a:solidFill>
          <a:srgbClr val="68B013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10800000">
        <a:off x="1966724" y="1922803"/>
        <a:ext cx="221257" cy="304985"/>
      </dsp:txXfrm>
    </dsp:sp>
    <dsp:sp modelId="{4AE2EA40-909C-4F64-BC90-910BA7BF1B2F}">
      <dsp:nvSpPr>
        <dsp:cNvPr id="0" name=""/>
        <dsp:cNvSpPr/>
      </dsp:nvSpPr>
      <dsp:spPr>
        <a:xfrm>
          <a:off x="601406" y="762016"/>
          <a:ext cx="1345525" cy="1345525"/>
        </a:xfrm>
        <a:prstGeom prst="ellipse">
          <a:avLst/>
        </a:prstGeom>
        <a:solidFill>
          <a:srgbClr val="68B013">
            <a:alpha val="65098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u="none" kern="1200" dirty="0" smtClean="0">
              <a:solidFill>
                <a:schemeClr val="tx1"/>
              </a:solidFill>
            </a:rPr>
            <a:t>Centro de capacitación especializado</a:t>
          </a:r>
          <a:endParaRPr lang="es-PE" sz="1050" u="none" kern="1200" dirty="0">
            <a:solidFill>
              <a:schemeClr val="tx1"/>
            </a:solidFill>
          </a:endParaRPr>
        </a:p>
      </dsp:txBody>
      <dsp:txXfrm>
        <a:off x="798454" y="959064"/>
        <a:ext cx="951429" cy="95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5C0D-1A8E-40E5-ADA0-84DBF59AA5C6}" type="datetimeFigureOut">
              <a:rPr lang="es-PE" smtClean="0"/>
              <a:pPr/>
              <a:t>5/09/2018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DE743-8C90-4E5D-88A6-DE09DDDEA46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818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89CF-F719-4CF8-BD89-6F425D155B51}" type="datetimeFigureOut">
              <a:rPr lang="es-PE" smtClean="0"/>
              <a:pPr/>
              <a:t>5/09/2018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3C36-1084-41DA-B4FB-5438826D399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2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68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257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159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7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48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54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083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29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P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3C36-1084-41DA-B4FB-5438826D3999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27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607047"/>
            <a:ext cx="10361851" cy="147002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7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8B013"/>
                </a:solidFill>
              </a:defRPr>
            </a:lvl1pPr>
          </a:lstStyle>
          <a:p>
            <a:fld id="{D7E77C8B-DD1F-4A72-984B-6415D7DA5034}" type="datetimeFigureOut">
              <a:rPr lang="es-PE" smtClean="0"/>
              <a:pPr/>
              <a:t>5/09/2018</a:t>
            </a:fld>
            <a:endParaRPr lang="es-PE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1855846" y="0"/>
            <a:ext cx="334567" cy="6858000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356992"/>
            <a:ext cx="8533289" cy="134570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68B0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11855846" y="0"/>
            <a:ext cx="334567" cy="6858000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19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8B013"/>
                </a:solidFill>
              </a:defRPr>
            </a:lvl1pPr>
          </a:lstStyle>
          <a:p>
            <a:fld id="{E1C5F5C6-555F-458A-94D6-C47106D533BB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6" y="1600201"/>
            <a:ext cx="5060736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18671" y="1600200"/>
            <a:ext cx="506222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8B013"/>
                </a:solidFill>
              </a:defRPr>
            </a:lvl1pPr>
          </a:lstStyle>
          <a:p>
            <a:fld id="{E1C5F5C6-555F-458A-94D6-C47106D533BB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</p:spPr>
        <p:txBody>
          <a:bodyPr/>
          <a:lstStyle>
            <a:lvl1pPr>
              <a:defRPr>
                <a:solidFill>
                  <a:srgbClr val="68B013"/>
                </a:solidFill>
              </a:defRPr>
            </a:lvl1pPr>
          </a:lstStyle>
          <a:p>
            <a:fld id="{E1C5F5C6-555F-458A-94D6-C47106D533BB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14886" y="274638"/>
            <a:ext cx="8366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8B013"/>
                </a:solidFill>
              </a:defRPr>
            </a:lvl1pPr>
          </a:lstStyle>
          <a:p>
            <a:fld id="{E1C5F5C6-555F-458A-94D6-C47106D533BB}" type="slidenum">
              <a:rPr lang="es-PE" smtClean="0"/>
              <a:pPr/>
              <a:t>‹Nº›</a:t>
            </a:fld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9" y="274638"/>
            <a:ext cx="1860306" cy="634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86" r:id="rId3"/>
    <p:sldLayoutId id="2147483688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022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8B013"/>
        </a:buClr>
        <a:buFont typeface="Wingdings" panose="05000000000000000000" pitchFamily="2" charset="2"/>
        <a:buChar char="ü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8B013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8B013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8B013"/>
        </a:buClr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8B013"/>
        </a:buClr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7"/>
          <p:cNvSpPr/>
          <p:nvPr/>
        </p:nvSpPr>
        <p:spPr>
          <a:xfrm>
            <a:off x="8151965" y="827222"/>
            <a:ext cx="3356175" cy="3321858"/>
          </a:xfrm>
          <a:custGeom>
            <a:avLst/>
            <a:gdLst>
              <a:gd name="connsiteX0" fmla="*/ 0 w 3502918"/>
              <a:gd name="connsiteY0" fmla="*/ 0 h 3467100"/>
              <a:gd name="connsiteX1" fmla="*/ 3502918 w 3502918"/>
              <a:gd name="connsiteY1" fmla="*/ 0 h 3467100"/>
              <a:gd name="connsiteX2" fmla="*/ 3502918 w 3502918"/>
              <a:gd name="connsiteY2" fmla="*/ 3467100 h 3467100"/>
              <a:gd name="connsiteX3" fmla="*/ 0 w 3502918"/>
              <a:gd name="connsiteY3" fmla="*/ 3467100 h 3467100"/>
              <a:gd name="connsiteX4" fmla="*/ 0 w 3502918"/>
              <a:gd name="connsiteY4" fmla="*/ 0 h 3467100"/>
              <a:gd name="connsiteX0" fmla="*/ 0 w 3502918"/>
              <a:gd name="connsiteY0" fmla="*/ 0 h 3467100"/>
              <a:gd name="connsiteX1" fmla="*/ 3502918 w 3502918"/>
              <a:gd name="connsiteY1" fmla="*/ 0 h 3467100"/>
              <a:gd name="connsiteX2" fmla="*/ 2748062 w 3502918"/>
              <a:gd name="connsiteY2" fmla="*/ 3467100 h 3467100"/>
              <a:gd name="connsiteX3" fmla="*/ 0 w 3502918"/>
              <a:gd name="connsiteY3" fmla="*/ 3467100 h 3467100"/>
              <a:gd name="connsiteX4" fmla="*/ 0 w 3502918"/>
              <a:gd name="connsiteY4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918" h="3467100">
                <a:moveTo>
                  <a:pt x="0" y="0"/>
                </a:moveTo>
                <a:lnTo>
                  <a:pt x="3502918" y="0"/>
                </a:lnTo>
                <a:lnTo>
                  <a:pt x="2748062" y="3467100"/>
                </a:lnTo>
                <a:lnTo>
                  <a:pt x="0" y="3467100"/>
                </a:lnTo>
                <a:lnTo>
                  <a:pt x="0" y="0"/>
                </a:lnTo>
                <a:close/>
              </a:path>
            </a:pathLst>
          </a:cu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02277" y="2528030"/>
            <a:ext cx="2617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 smtClean="0">
                <a:solidFill>
                  <a:prstClr val="white"/>
                </a:solidFill>
                <a:latin typeface="Century Gothic"/>
              </a:rPr>
              <a:t>El modelo </a:t>
            </a:r>
            <a:r>
              <a:rPr lang="es-PE" sz="2200" b="1" i="1" dirty="0" err="1" smtClean="0">
                <a:solidFill>
                  <a:prstClr val="white"/>
                </a:solidFill>
                <a:latin typeface="Century Gothic"/>
              </a:rPr>
              <a:t>One</a:t>
            </a:r>
            <a:r>
              <a:rPr lang="es-PE" sz="2200" b="1" i="1" dirty="0" smtClean="0">
                <a:solidFill>
                  <a:prstClr val="white"/>
                </a:solidFill>
                <a:latin typeface="Century Gothic"/>
              </a:rPr>
              <a:t> Stop Shop </a:t>
            </a:r>
            <a:r>
              <a:rPr lang="es-PE" sz="2200" b="1" dirty="0" smtClean="0">
                <a:solidFill>
                  <a:prstClr val="white"/>
                </a:solidFill>
                <a:latin typeface="Century Gothic"/>
              </a:rPr>
              <a:t>de LCC y su conexión con el AIJCH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77" y="1378271"/>
            <a:ext cx="2112612" cy="72008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12190413" cy="82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28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03298"/>
            <a:ext cx="2232248" cy="620625"/>
          </a:xfrm>
          <a:prstGeom prst="rect">
            <a:avLst/>
          </a:prstGeom>
        </p:spPr>
      </p:pic>
      <p:sp>
        <p:nvSpPr>
          <p:cNvPr id="10" name="CuadroTexto 5"/>
          <p:cNvSpPr txBox="1"/>
          <p:nvPr/>
        </p:nvSpPr>
        <p:spPr>
          <a:xfrm>
            <a:off x="3790950" y="109114"/>
            <a:ext cx="7920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SEMINARIO </a:t>
            </a:r>
            <a:r>
              <a:rPr lang="es-PE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DE INFRAESTRUCTURA </a:t>
            </a:r>
            <a:r>
              <a:rPr lang="es-PE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E </a:t>
            </a:r>
            <a:r>
              <a:rPr lang="es-PE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INVERSIONES</a:t>
            </a:r>
          </a:p>
          <a:p>
            <a:r>
              <a:rPr lang="es-PE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Lima, 5 de septiembre de 2018 </a:t>
            </a:r>
            <a:endParaRPr lang="es-PE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04044" y="5876032"/>
            <a:ext cx="777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Arturo </a:t>
            </a:r>
            <a:r>
              <a:rPr lang="es-PE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Cassinelli</a:t>
            </a:r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Sánchez</a:t>
            </a:r>
          </a:p>
          <a:p>
            <a:r>
              <a:rPr lang="es-P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Gerente General | TALMA SERVICIOS AEROPORTUARIOS S.A.</a:t>
            </a:r>
            <a:endParaRPr lang="es-P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4606" y="587603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Ponente:</a:t>
            </a:r>
          </a:p>
        </p:txBody>
      </p:sp>
    </p:spTree>
    <p:extLst>
      <p:ext uri="{BB962C8B-B14F-4D97-AF65-F5344CB8AC3E}">
        <p14:creationId xmlns:p14="http://schemas.microsoft.com/office/powerpoint/2010/main" val="40299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r="6647"/>
          <a:stretch/>
        </p:blipFill>
        <p:spPr>
          <a:xfrm>
            <a:off x="8831022" y="3112410"/>
            <a:ext cx="2749381" cy="26046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55" y="1930047"/>
            <a:ext cx="2896871" cy="27172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3" y="1930048"/>
            <a:ext cx="5180980" cy="2733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2.</a:t>
            </a:r>
            <a:r>
              <a:rPr lang="es-PE" dirty="0" smtClean="0"/>
              <a:t> Inversiones en Lima Cargo City</a:t>
            </a:r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609032" y="4738360"/>
            <a:ext cx="8150470" cy="978657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/>
              <a:t>Más de </a:t>
            </a:r>
            <a:r>
              <a:rPr lang="es-PE" sz="2800" b="1" dirty="0"/>
              <a:t>20,000 m² </a:t>
            </a:r>
            <a:r>
              <a:rPr lang="es-PE" sz="2400" dirty="0"/>
              <a:t>de capacidad de área de almacenes y </a:t>
            </a:r>
            <a:r>
              <a:rPr lang="es-PE" sz="2800" b="1" dirty="0"/>
              <a:t>15,000 m³ </a:t>
            </a:r>
            <a:r>
              <a:rPr lang="es-PE" sz="2400" dirty="0"/>
              <a:t>de cámara de frío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831023" y="1930049"/>
            <a:ext cx="2749381" cy="1130651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10,000 m² </a:t>
            </a:r>
            <a:r>
              <a:rPr lang="es-PE" dirty="0" smtClean="0"/>
              <a:t>de patio de maniobras</a:t>
            </a:r>
            <a:endParaRPr lang="es-PE" dirty="0"/>
          </a:p>
        </p:txBody>
      </p:sp>
      <p:grpSp>
        <p:nvGrpSpPr>
          <p:cNvPr id="23" name="Grupo 22"/>
          <p:cNvGrpSpPr/>
          <p:nvPr/>
        </p:nvGrpSpPr>
        <p:grpSpPr>
          <a:xfrm>
            <a:off x="4726566" y="1251720"/>
            <a:ext cx="2304256" cy="2304256"/>
            <a:chOff x="11207774" y="4005064"/>
            <a:chExt cx="2304256" cy="2304256"/>
          </a:xfrm>
        </p:grpSpPr>
        <p:sp>
          <p:nvSpPr>
            <p:cNvPr id="24" name="Elipse 23"/>
            <p:cNvSpPr/>
            <p:nvPr/>
          </p:nvSpPr>
          <p:spPr>
            <a:xfrm>
              <a:off x="11207774" y="4005064"/>
              <a:ext cx="2304256" cy="2304256"/>
            </a:xfrm>
            <a:prstGeom prst="ellipse">
              <a:avLst/>
            </a:prstGeom>
            <a:solidFill>
              <a:srgbClr val="00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1207774" y="4372362"/>
              <a:ext cx="230425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 smtClean="0">
                  <a:solidFill>
                    <a:schemeClr val="bg1"/>
                  </a:solidFill>
                </a:rPr>
                <a:t>Inversión</a:t>
              </a:r>
            </a:p>
            <a:p>
              <a:pPr algn="ctr"/>
              <a:r>
                <a:rPr lang="es-PE" sz="2000" dirty="0" smtClean="0">
                  <a:solidFill>
                    <a:schemeClr val="bg1"/>
                  </a:solidFill>
                </a:rPr>
                <a:t>superior a </a:t>
              </a:r>
            </a:p>
            <a:p>
              <a:pPr algn="ctr"/>
              <a:r>
                <a:rPr lang="es-PE" sz="2800" b="1" dirty="0" smtClean="0">
                  <a:solidFill>
                    <a:schemeClr val="bg1"/>
                  </a:solidFill>
                </a:rPr>
                <a:t>US$ 50 millones</a:t>
              </a:r>
              <a:endParaRPr lang="es-P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609032" y="5805263"/>
            <a:ext cx="10971372" cy="800443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Estándares </a:t>
            </a:r>
            <a:r>
              <a:rPr lang="es-PE" sz="2400" b="1" dirty="0"/>
              <a:t>internacionales de seguridad y controles e inspecciones </a:t>
            </a:r>
            <a:r>
              <a:rPr lang="es-PE" dirty="0"/>
              <a:t>que garantizan la tranquilidad de sus usuarios</a:t>
            </a:r>
          </a:p>
        </p:txBody>
      </p:sp>
    </p:spTree>
    <p:extLst>
      <p:ext uri="{BB962C8B-B14F-4D97-AF65-F5344CB8AC3E}">
        <p14:creationId xmlns:p14="http://schemas.microsoft.com/office/powerpoint/2010/main" val="30384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9" y="1920221"/>
            <a:ext cx="7211568" cy="354787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57" y="5110641"/>
            <a:ext cx="3669630" cy="13426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2.</a:t>
            </a:r>
            <a:r>
              <a:rPr lang="es-PE" dirty="0" smtClean="0"/>
              <a:t> Inversiones en Lima Cargo City</a:t>
            </a:r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609032" y="5445224"/>
            <a:ext cx="7214365" cy="1152128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Túnel de </a:t>
            </a:r>
            <a:r>
              <a:rPr lang="es-PE" sz="3200" b="1" dirty="0" smtClean="0"/>
              <a:t>380 m</a:t>
            </a:r>
            <a:r>
              <a:rPr lang="es-PE" sz="2400" dirty="0" smtClean="0"/>
              <a:t> con conexión directa con el Aeropuerto Internacional Jorge Chávez</a:t>
            </a:r>
            <a:endParaRPr lang="es-PE" sz="2400" dirty="0"/>
          </a:p>
        </p:txBody>
      </p:sp>
      <p:sp>
        <p:nvSpPr>
          <p:cNvPr id="18" name="Rectángulo 17"/>
          <p:cNvSpPr/>
          <p:nvPr/>
        </p:nvSpPr>
        <p:spPr>
          <a:xfrm>
            <a:off x="7894918" y="1930049"/>
            <a:ext cx="3685485" cy="474601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Modernización de espacios</a:t>
            </a:r>
            <a:endParaRPr lang="es-PE" dirty="0"/>
          </a:p>
        </p:txBody>
      </p:sp>
      <p:sp>
        <p:nvSpPr>
          <p:cNvPr id="22" name="Rectángulo 21"/>
          <p:cNvSpPr/>
          <p:nvPr/>
        </p:nvSpPr>
        <p:spPr>
          <a:xfrm>
            <a:off x="7894430" y="4554813"/>
            <a:ext cx="3685485" cy="474601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Oficinas comerciales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64" y="2432558"/>
            <a:ext cx="3677016" cy="20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3. Conexión </a:t>
            </a:r>
            <a:r>
              <a:rPr lang="es-PE" dirty="0"/>
              <a:t>directa con </a:t>
            </a:r>
            <a:r>
              <a:rPr lang="es-PE" dirty="0" smtClean="0"/>
              <a:t>el AIJCH</a:t>
            </a:r>
            <a:r>
              <a:rPr lang="es-PE" dirty="0"/>
              <a:t>: Seguridad máxima</a:t>
            </a:r>
          </a:p>
        </p:txBody>
      </p:sp>
    </p:spTree>
    <p:extLst>
      <p:ext uri="{BB962C8B-B14F-4D97-AF65-F5344CB8AC3E}">
        <p14:creationId xmlns:p14="http://schemas.microsoft.com/office/powerpoint/2010/main" val="3399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0"/>
            <a:ext cx="1218590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5" y="265212"/>
            <a:ext cx="1859434" cy="643370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1126654" y="2636912"/>
            <a:ext cx="1584176" cy="1584176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1270670" y="1556792"/>
            <a:ext cx="6768752" cy="878351"/>
          </a:xfrm>
          <a:custGeom>
            <a:avLst/>
            <a:gdLst>
              <a:gd name="connsiteX0" fmla="*/ 0 w 6768752"/>
              <a:gd name="connsiteY0" fmla="*/ 0 h 504056"/>
              <a:gd name="connsiteX1" fmla="*/ 6768752 w 6768752"/>
              <a:gd name="connsiteY1" fmla="*/ 0 h 504056"/>
              <a:gd name="connsiteX2" fmla="*/ 6768752 w 6768752"/>
              <a:gd name="connsiteY2" fmla="*/ 504056 h 504056"/>
              <a:gd name="connsiteX3" fmla="*/ 0 w 6768752"/>
              <a:gd name="connsiteY3" fmla="*/ 504056 h 504056"/>
              <a:gd name="connsiteX4" fmla="*/ 0 w 6768752"/>
              <a:gd name="connsiteY4" fmla="*/ 0 h 504056"/>
              <a:gd name="connsiteX0" fmla="*/ 0 w 6768752"/>
              <a:gd name="connsiteY0" fmla="*/ 0 h 504056"/>
              <a:gd name="connsiteX1" fmla="*/ 6768752 w 6768752"/>
              <a:gd name="connsiteY1" fmla="*/ 0 h 504056"/>
              <a:gd name="connsiteX2" fmla="*/ 6768752 w 6768752"/>
              <a:gd name="connsiteY2" fmla="*/ 504056 h 504056"/>
              <a:gd name="connsiteX3" fmla="*/ 4124290 w 6768752"/>
              <a:gd name="connsiteY3" fmla="*/ 489178 h 504056"/>
              <a:gd name="connsiteX4" fmla="*/ 0 w 6768752"/>
              <a:gd name="connsiteY4" fmla="*/ 504056 h 504056"/>
              <a:gd name="connsiteX5" fmla="*/ 0 w 6768752"/>
              <a:gd name="connsiteY5" fmla="*/ 0 h 504056"/>
              <a:gd name="connsiteX0" fmla="*/ 0 w 6768752"/>
              <a:gd name="connsiteY0" fmla="*/ 0 h 603478"/>
              <a:gd name="connsiteX1" fmla="*/ 6768752 w 6768752"/>
              <a:gd name="connsiteY1" fmla="*/ 0 h 603478"/>
              <a:gd name="connsiteX2" fmla="*/ 6768752 w 6768752"/>
              <a:gd name="connsiteY2" fmla="*/ 504056 h 603478"/>
              <a:gd name="connsiteX3" fmla="*/ 4135720 w 6768752"/>
              <a:gd name="connsiteY3" fmla="*/ 603478 h 603478"/>
              <a:gd name="connsiteX4" fmla="*/ 0 w 6768752"/>
              <a:gd name="connsiteY4" fmla="*/ 504056 h 603478"/>
              <a:gd name="connsiteX5" fmla="*/ 0 w 6768752"/>
              <a:gd name="connsiteY5" fmla="*/ 0 h 603478"/>
              <a:gd name="connsiteX0" fmla="*/ 0 w 6768752"/>
              <a:gd name="connsiteY0" fmla="*/ 0 h 878351"/>
              <a:gd name="connsiteX1" fmla="*/ 6768752 w 6768752"/>
              <a:gd name="connsiteY1" fmla="*/ 0 h 878351"/>
              <a:gd name="connsiteX2" fmla="*/ 6768752 w 6768752"/>
              <a:gd name="connsiteY2" fmla="*/ 504056 h 878351"/>
              <a:gd name="connsiteX3" fmla="*/ 4135720 w 6768752"/>
              <a:gd name="connsiteY3" fmla="*/ 603478 h 878351"/>
              <a:gd name="connsiteX4" fmla="*/ 1769710 w 6768752"/>
              <a:gd name="connsiteY4" fmla="*/ 877798 h 878351"/>
              <a:gd name="connsiteX5" fmla="*/ 0 w 6768752"/>
              <a:gd name="connsiteY5" fmla="*/ 504056 h 878351"/>
              <a:gd name="connsiteX6" fmla="*/ 0 w 6768752"/>
              <a:gd name="connsiteY6" fmla="*/ 0 h 87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8752" h="878351">
                <a:moveTo>
                  <a:pt x="0" y="0"/>
                </a:moveTo>
                <a:lnTo>
                  <a:pt x="6768752" y="0"/>
                </a:lnTo>
                <a:lnTo>
                  <a:pt x="6768752" y="504056"/>
                </a:lnTo>
                <a:lnTo>
                  <a:pt x="4135720" y="603478"/>
                </a:lnTo>
                <a:cubicBezTo>
                  <a:pt x="3468970" y="588238"/>
                  <a:pt x="2436460" y="893038"/>
                  <a:pt x="1769710" y="877798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 rot="18730995">
            <a:off x="5759328" y="3888527"/>
            <a:ext cx="6979655" cy="2254011"/>
          </a:xfrm>
          <a:custGeom>
            <a:avLst/>
            <a:gdLst>
              <a:gd name="connsiteX0" fmla="*/ 0 w 5687787"/>
              <a:gd name="connsiteY0" fmla="*/ 0 h 720080"/>
              <a:gd name="connsiteX1" fmla="*/ 5687787 w 5687787"/>
              <a:gd name="connsiteY1" fmla="*/ 0 h 720080"/>
              <a:gd name="connsiteX2" fmla="*/ 5687787 w 5687787"/>
              <a:gd name="connsiteY2" fmla="*/ 720080 h 720080"/>
              <a:gd name="connsiteX3" fmla="*/ 0 w 5687787"/>
              <a:gd name="connsiteY3" fmla="*/ 720080 h 720080"/>
              <a:gd name="connsiteX4" fmla="*/ 0 w 5687787"/>
              <a:gd name="connsiteY4" fmla="*/ 0 h 720080"/>
              <a:gd name="connsiteX0" fmla="*/ 0 w 6796051"/>
              <a:gd name="connsiteY0" fmla="*/ 0 h 1012247"/>
              <a:gd name="connsiteX1" fmla="*/ 6796051 w 6796051"/>
              <a:gd name="connsiteY1" fmla="*/ 292167 h 1012247"/>
              <a:gd name="connsiteX2" fmla="*/ 6796051 w 6796051"/>
              <a:gd name="connsiteY2" fmla="*/ 1012247 h 1012247"/>
              <a:gd name="connsiteX3" fmla="*/ 1108264 w 6796051"/>
              <a:gd name="connsiteY3" fmla="*/ 1012247 h 1012247"/>
              <a:gd name="connsiteX4" fmla="*/ 0 w 6796051"/>
              <a:gd name="connsiteY4" fmla="*/ 0 h 1012247"/>
              <a:gd name="connsiteX0" fmla="*/ 0 w 6796051"/>
              <a:gd name="connsiteY0" fmla="*/ 0 h 2257228"/>
              <a:gd name="connsiteX1" fmla="*/ 6796051 w 6796051"/>
              <a:gd name="connsiteY1" fmla="*/ 292167 h 2257228"/>
              <a:gd name="connsiteX2" fmla="*/ 6796051 w 6796051"/>
              <a:gd name="connsiteY2" fmla="*/ 1012247 h 2257228"/>
              <a:gd name="connsiteX3" fmla="*/ 2095898 w 6796051"/>
              <a:gd name="connsiteY3" fmla="*/ 2257228 h 2257228"/>
              <a:gd name="connsiteX4" fmla="*/ 0 w 6796051"/>
              <a:gd name="connsiteY4" fmla="*/ 0 h 2257228"/>
              <a:gd name="connsiteX0" fmla="*/ 0 w 6853414"/>
              <a:gd name="connsiteY0" fmla="*/ 0 h 2257228"/>
              <a:gd name="connsiteX1" fmla="*/ 6796051 w 6853414"/>
              <a:gd name="connsiteY1" fmla="*/ 292167 h 2257228"/>
              <a:gd name="connsiteX2" fmla="*/ 6853414 w 6853414"/>
              <a:gd name="connsiteY2" fmla="*/ 679096 h 2257228"/>
              <a:gd name="connsiteX3" fmla="*/ 2095898 w 6853414"/>
              <a:gd name="connsiteY3" fmla="*/ 2257228 h 2257228"/>
              <a:gd name="connsiteX4" fmla="*/ 0 w 6853414"/>
              <a:gd name="connsiteY4" fmla="*/ 0 h 2257228"/>
              <a:gd name="connsiteX0" fmla="*/ 0 w 6853414"/>
              <a:gd name="connsiteY0" fmla="*/ 0 h 2257228"/>
              <a:gd name="connsiteX1" fmla="*/ 3974078 w 6853414"/>
              <a:gd name="connsiteY1" fmla="*/ 983630 h 2257228"/>
              <a:gd name="connsiteX2" fmla="*/ 6796051 w 6853414"/>
              <a:gd name="connsiteY2" fmla="*/ 292167 h 2257228"/>
              <a:gd name="connsiteX3" fmla="*/ 6853414 w 6853414"/>
              <a:gd name="connsiteY3" fmla="*/ 679096 h 2257228"/>
              <a:gd name="connsiteX4" fmla="*/ 2095898 w 6853414"/>
              <a:gd name="connsiteY4" fmla="*/ 2257228 h 2257228"/>
              <a:gd name="connsiteX5" fmla="*/ 0 w 6853414"/>
              <a:gd name="connsiteY5" fmla="*/ 0 h 2257228"/>
              <a:gd name="connsiteX0" fmla="*/ 0 w 6853414"/>
              <a:gd name="connsiteY0" fmla="*/ 0 h 2257228"/>
              <a:gd name="connsiteX1" fmla="*/ 4048596 w 6853414"/>
              <a:gd name="connsiteY1" fmla="*/ 634936 h 2257228"/>
              <a:gd name="connsiteX2" fmla="*/ 6796051 w 6853414"/>
              <a:gd name="connsiteY2" fmla="*/ 292167 h 2257228"/>
              <a:gd name="connsiteX3" fmla="*/ 6853414 w 6853414"/>
              <a:gd name="connsiteY3" fmla="*/ 679096 h 2257228"/>
              <a:gd name="connsiteX4" fmla="*/ 2095898 w 6853414"/>
              <a:gd name="connsiteY4" fmla="*/ 2257228 h 2257228"/>
              <a:gd name="connsiteX5" fmla="*/ 0 w 6853414"/>
              <a:gd name="connsiteY5" fmla="*/ 0 h 2257228"/>
              <a:gd name="connsiteX0" fmla="*/ 0 w 6853414"/>
              <a:gd name="connsiteY0" fmla="*/ 0 h 2257228"/>
              <a:gd name="connsiteX1" fmla="*/ 4048596 w 6853414"/>
              <a:gd name="connsiteY1" fmla="*/ 634936 h 2257228"/>
              <a:gd name="connsiteX2" fmla="*/ 6796051 w 6853414"/>
              <a:gd name="connsiteY2" fmla="*/ 292167 h 2257228"/>
              <a:gd name="connsiteX3" fmla="*/ 6853414 w 6853414"/>
              <a:gd name="connsiteY3" fmla="*/ 679096 h 2257228"/>
              <a:gd name="connsiteX4" fmla="*/ 4487864 w 6853414"/>
              <a:gd name="connsiteY4" fmla="*/ 1533354 h 2257228"/>
              <a:gd name="connsiteX5" fmla="*/ 2095898 w 6853414"/>
              <a:gd name="connsiteY5" fmla="*/ 2257228 h 2257228"/>
              <a:gd name="connsiteX6" fmla="*/ 0 w 6853414"/>
              <a:gd name="connsiteY6" fmla="*/ 0 h 2257228"/>
              <a:gd name="connsiteX0" fmla="*/ 0 w 6979655"/>
              <a:gd name="connsiteY0" fmla="*/ 0 h 2257228"/>
              <a:gd name="connsiteX1" fmla="*/ 4048596 w 6979655"/>
              <a:gd name="connsiteY1" fmla="*/ 634936 h 2257228"/>
              <a:gd name="connsiteX2" fmla="*/ 6796051 w 6979655"/>
              <a:gd name="connsiteY2" fmla="*/ 292167 h 2257228"/>
              <a:gd name="connsiteX3" fmla="*/ 6979655 w 6979655"/>
              <a:gd name="connsiteY3" fmla="*/ 611556 h 2257228"/>
              <a:gd name="connsiteX4" fmla="*/ 4487864 w 6979655"/>
              <a:gd name="connsiteY4" fmla="*/ 1533354 h 2257228"/>
              <a:gd name="connsiteX5" fmla="*/ 2095898 w 6979655"/>
              <a:gd name="connsiteY5" fmla="*/ 2257228 h 2257228"/>
              <a:gd name="connsiteX6" fmla="*/ 0 w 6979655"/>
              <a:gd name="connsiteY6" fmla="*/ 0 h 2257228"/>
              <a:gd name="connsiteX0" fmla="*/ 0 w 6979655"/>
              <a:gd name="connsiteY0" fmla="*/ 0 h 2254011"/>
              <a:gd name="connsiteX1" fmla="*/ 4048596 w 6979655"/>
              <a:gd name="connsiteY1" fmla="*/ 634936 h 2254011"/>
              <a:gd name="connsiteX2" fmla="*/ 6796051 w 6979655"/>
              <a:gd name="connsiteY2" fmla="*/ 292167 h 2254011"/>
              <a:gd name="connsiteX3" fmla="*/ 6979655 w 6979655"/>
              <a:gd name="connsiteY3" fmla="*/ 611556 h 2254011"/>
              <a:gd name="connsiteX4" fmla="*/ 4487864 w 6979655"/>
              <a:gd name="connsiteY4" fmla="*/ 1533354 h 2254011"/>
              <a:gd name="connsiteX5" fmla="*/ 2030501 w 6979655"/>
              <a:gd name="connsiteY5" fmla="*/ 2254011 h 2254011"/>
              <a:gd name="connsiteX6" fmla="*/ 0 w 6979655"/>
              <a:gd name="connsiteY6" fmla="*/ 0 h 225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9655" h="2254011">
                <a:moveTo>
                  <a:pt x="0" y="0"/>
                </a:moveTo>
                <a:cubicBezTo>
                  <a:pt x="1335777" y="47080"/>
                  <a:pt x="2712819" y="587856"/>
                  <a:pt x="4048596" y="634936"/>
                </a:cubicBezTo>
                <a:lnTo>
                  <a:pt x="6796051" y="292167"/>
                </a:lnTo>
                <a:lnTo>
                  <a:pt x="6979655" y="611556"/>
                </a:lnTo>
                <a:cubicBezTo>
                  <a:pt x="6176130" y="868255"/>
                  <a:pt x="5291389" y="1276655"/>
                  <a:pt x="4487864" y="1533354"/>
                </a:cubicBezTo>
                <a:lnTo>
                  <a:pt x="2030501" y="2254011"/>
                </a:lnTo>
                <a:lnTo>
                  <a:pt x="0" y="0"/>
                </a:lnTo>
                <a:close/>
              </a:path>
            </a:pathLst>
          </a:custGeom>
          <a:solidFill>
            <a:srgbClr val="68B01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 abajo 20"/>
          <p:cNvSpPr/>
          <p:nvPr/>
        </p:nvSpPr>
        <p:spPr>
          <a:xfrm rot="12706367">
            <a:off x="2208225" y="2015202"/>
            <a:ext cx="648072" cy="736972"/>
          </a:xfrm>
          <a:prstGeom prst="downArrow">
            <a:avLst>
              <a:gd name="adj1" fmla="val 50000"/>
              <a:gd name="adj2" fmla="val 90565"/>
            </a:avLst>
          </a:prstGeom>
          <a:solidFill>
            <a:srgbClr val="68B0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dondear rectángulo de esquina diagonal 23"/>
          <p:cNvSpPr/>
          <p:nvPr/>
        </p:nvSpPr>
        <p:spPr>
          <a:xfrm>
            <a:off x="576737" y="4522647"/>
            <a:ext cx="5256585" cy="2056998"/>
          </a:xfrm>
          <a:prstGeom prst="round2DiagRect">
            <a:avLst>
              <a:gd name="adj1" fmla="val 10562"/>
              <a:gd name="adj2" fmla="val 0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76737" y="4666288"/>
            <a:ext cx="525658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Seguridad, rapidez</a:t>
            </a:r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s-P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eficiencia</a:t>
            </a:r>
            <a:endParaRPr lang="es-P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el transporte de carga aérea.</a:t>
            </a:r>
          </a:p>
          <a:p>
            <a:pPr algn="ctr"/>
            <a:endParaRPr lang="es-PE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P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INTEGRACIÓN</a:t>
            </a:r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 el aeropuerto.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P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OPTIMIZACIÓN</a:t>
            </a:r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traslado de carga aérea (tiempo y seguridad).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P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ASEGURAMIENTO</a:t>
            </a:r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cadena de frío.</a:t>
            </a:r>
            <a:endParaRPr lang="es-P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6995" t="12882" r="16794" b="30955"/>
          <a:stretch/>
        </p:blipFill>
        <p:spPr>
          <a:xfrm>
            <a:off x="3097261" y="359199"/>
            <a:ext cx="8827018" cy="3795361"/>
          </a:xfrm>
          <a:prstGeom prst="rect">
            <a:avLst/>
          </a:prstGeom>
          <a:effectLst/>
        </p:spPr>
      </p:pic>
      <p:sp>
        <p:nvSpPr>
          <p:cNvPr id="26" name="Elipse 25"/>
          <p:cNvSpPr/>
          <p:nvPr/>
        </p:nvSpPr>
        <p:spPr>
          <a:xfrm>
            <a:off x="8666334" y="730546"/>
            <a:ext cx="884239" cy="884239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Elipse 26"/>
          <p:cNvSpPr/>
          <p:nvPr/>
        </p:nvSpPr>
        <p:spPr>
          <a:xfrm>
            <a:off x="6999918" y="886731"/>
            <a:ext cx="2072457" cy="2072457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32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1" grpId="0" animBg="1"/>
      <p:bldP spid="24" grpId="0" animBg="1"/>
      <p:bldP spid="25" grpId="0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4. Ventajas </a:t>
            </a:r>
            <a:r>
              <a:rPr lang="es-PE" dirty="0"/>
              <a:t>para la exportación de perecibles</a:t>
            </a:r>
          </a:p>
        </p:txBody>
      </p:sp>
    </p:spTree>
    <p:extLst>
      <p:ext uri="{BB962C8B-B14F-4D97-AF65-F5344CB8AC3E}">
        <p14:creationId xmlns:p14="http://schemas.microsoft.com/office/powerpoint/2010/main" val="9634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4.</a:t>
            </a:r>
            <a:r>
              <a:rPr lang="es-PE" dirty="0" smtClean="0"/>
              <a:t> Ventajas para la exportación de perecibles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8233"/>
          <a:stretch/>
        </p:blipFill>
        <p:spPr>
          <a:xfrm>
            <a:off x="622598" y="1628800"/>
            <a:ext cx="6796922" cy="304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963" r="1346" b="2513"/>
          <a:stretch/>
        </p:blipFill>
        <p:spPr bwMode="auto">
          <a:xfrm>
            <a:off x="7463358" y="4406068"/>
            <a:ext cx="4049192" cy="199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22598" y="4725144"/>
            <a:ext cx="6796922" cy="1674128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ASEGURAMIENTO DE LA CADENA DE FRÍO POR EL OPERADOR DE TERMINAL DE CARGA AÉREA</a:t>
            </a:r>
          </a:p>
          <a:p>
            <a:pPr algn="ctr"/>
            <a:endParaRPr lang="es-PE" sz="1600" dirty="0" smtClean="0"/>
          </a:p>
          <a:p>
            <a:pPr algn="ctr"/>
            <a:r>
              <a:rPr lang="es-PE" sz="1600" dirty="0" smtClean="0"/>
              <a:t>El </a:t>
            </a:r>
            <a:r>
              <a:rPr lang="es-PE" sz="1600" dirty="0"/>
              <a:t>control y la manipulación de la temperatura es un factor crítico para la conservación de la calidad de los alimentos durante su almacenamiento y distribución.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463358" y="1638299"/>
            <a:ext cx="4117534" cy="2654797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SISTEMA DE DIQUES</a:t>
            </a:r>
          </a:p>
          <a:p>
            <a:pPr algn="ctr"/>
            <a:r>
              <a:rPr lang="es-PE" sz="2000" b="1" dirty="0" smtClean="0"/>
              <a:t>PARA LA CARGA</a:t>
            </a:r>
          </a:p>
          <a:p>
            <a:pPr algn="ctr"/>
            <a:endParaRPr lang="es-PE" sz="1600" dirty="0" smtClean="0"/>
          </a:p>
          <a:p>
            <a:pPr algn="ctr"/>
            <a:r>
              <a:rPr lang="es-PE" sz="1600" dirty="0"/>
              <a:t>Asignación de citas </a:t>
            </a:r>
            <a:r>
              <a:rPr lang="es-PE" sz="1600" dirty="0" smtClean="0"/>
              <a:t>programadas</a:t>
            </a:r>
          </a:p>
          <a:p>
            <a:pPr algn="ctr"/>
            <a:r>
              <a:rPr lang="es-PE" sz="1600" dirty="0" smtClean="0"/>
              <a:t>para </a:t>
            </a:r>
            <a:r>
              <a:rPr lang="es-PE" sz="1600" dirty="0"/>
              <a:t>la atención </a:t>
            </a:r>
            <a:r>
              <a:rPr lang="es-PE" sz="1600" dirty="0" smtClean="0"/>
              <a:t>de los clientes. 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9455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5. Desafíos en </a:t>
            </a:r>
            <a:r>
              <a:rPr lang="es-PE" dirty="0"/>
              <a:t>el sector logístico aeroportuario</a:t>
            </a:r>
          </a:p>
        </p:txBody>
      </p:sp>
    </p:spTree>
    <p:extLst>
      <p:ext uri="{BB962C8B-B14F-4D97-AF65-F5344CB8AC3E}">
        <p14:creationId xmlns:p14="http://schemas.microsoft.com/office/powerpoint/2010/main" val="937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5.</a:t>
            </a:r>
            <a:r>
              <a:rPr lang="es-PE" dirty="0" smtClean="0"/>
              <a:t> Desafíos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1" y="1196752"/>
            <a:ext cx="10971372" cy="4824537"/>
          </a:xfrm>
        </p:spPr>
        <p:txBody>
          <a:bodyPr>
            <a:noAutofit/>
          </a:bodyPr>
          <a:lstStyle/>
          <a:p>
            <a:pPr algn="just"/>
            <a:r>
              <a:rPr lang="es-PE" dirty="0" smtClean="0"/>
              <a:t>¿Cómo logramos reducir las brechas en infraestructura país en carreteras y vías de acceso a puertos y aeropuertos?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Mientras se construya la nueva infraestructura del AIJCH, la comunidad aeroportuaria tiene el reto de definir cómo sostener el crecimiento regular de la exportación e importación que se viene desarrollando.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El desarrollo del nuevo aeropuerto: ¿cómo ? </a:t>
            </a:r>
            <a:r>
              <a:rPr lang="es-PE" dirty="0"/>
              <a:t>¿</a:t>
            </a:r>
            <a:r>
              <a:rPr lang="es-PE" dirty="0" smtClean="0"/>
              <a:t>cuándo?</a:t>
            </a:r>
          </a:p>
        </p:txBody>
      </p:sp>
    </p:spTree>
    <p:extLst>
      <p:ext uri="{BB962C8B-B14F-4D97-AF65-F5344CB8AC3E}">
        <p14:creationId xmlns:p14="http://schemas.microsoft.com/office/powerpoint/2010/main" val="30390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/>
          <p:nvPr/>
        </p:nvSpPr>
        <p:spPr>
          <a:xfrm>
            <a:off x="333523" y="0"/>
            <a:ext cx="2568785" cy="1412776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358" h="1844824">
                <a:moveTo>
                  <a:pt x="0" y="0"/>
                </a:moveTo>
                <a:lnTo>
                  <a:pt x="3354358" y="0"/>
                </a:lnTo>
                <a:lnTo>
                  <a:pt x="2973358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9" y="274134"/>
            <a:ext cx="1861784" cy="634586"/>
          </a:xfrm>
          <a:prstGeom prst="rect">
            <a:avLst/>
          </a:prstGeom>
        </p:spPr>
      </p:pic>
      <p:sp>
        <p:nvSpPr>
          <p:cNvPr id="15" name="4 CuadroTexto"/>
          <p:cNvSpPr txBox="1"/>
          <p:nvPr/>
        </p:nvSpPr>
        <p:spPr>
          <a:xfrm>
            <a:off x="6205048" y="6309320"/>
            <a:ext cx="5581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Av. Elmer Faucett 2879, Callao, Perú  |  T: +51 (1) 513 8900  |  www.talma.com.pe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751390" y="378904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6000" b="1" dirty="0" smtClean="0">
                <a:solidFill>
                  <a:schemeClr val="bg1"/>
                </a:solidFill>
                <a:latin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947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Caso de éxito de cómo la </a:t>
            </a:r>
            <a:r>
              <a:rPr lang="es-PE" b="1" dirty="0" smtClean="0"/>
              <a:t>iniciativa privada </a:t>
            </a:r>
            <a:r>
              <a:rPr lang="es-PE" dirty="0" smtClean="0"/>
              <a:t>aporta soluciones técnicas a una necesidad estratégica, en este caso una inversión en infraestructura que mejora sustancialmente la cadena de suministro internacional de mercaderías.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Hoy esta solución es reconocida, a nivel nacional e internacional, como un ejemplo de los</a:t>
            </a:r>
            <a:r>
              <a:rPr lang="es-PE" b="1" dirty="0" smtClean="0"/>
              <a:t> altos estándares de seguridad y desarrollo tecnológico</a:t>
            </a:r>
            <a:r>
              <a:rPr lang="es-PE" dirty="0" smtClean="0"/>
              <a:t>, como los exigidos en los aeropuertos de clase mundial.</a:t>
            </a:r>
          </a:p>
          <a:p>
            <a:pPr algn="just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8620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/</a:t>
            </a:r>
            <a:r>
              <a:rPr lang="es-PE" dirty="0" smtClean="0"/>
              <a:t> Índice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78112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dirty="0" smtClean="0"/>
              <a:t>El </a:t>
            </a:r>
            <a:r>
              <a:rPr lang="es-PE" dirty="0"/>
              <a:t>modelo </a:t>
            </a:r>
            <a:r>
              <a:rPr lang="es-PE" b="1" i="1" dirty="0" err="1" smtClean="0"/>
              <a:t>One</a:t>
            </a:r>
            <a:r>
              <a:rPr lang="es-PE" b="1" i="1" dirty="0" smtClean="0"/>
              <a:t> Stop Shop </a:t>
            </a:r>
            <a:r>
              <a:rPr lang="es-PE" dirty="0"/>
              <a:t>de Lima Cargo City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PE" dirty="0" smtClean="0"/>
              <a:t>¿Qué </a:t>
            </a:r>
            <a:r>
              <a:rPr lang="es-PE" dirty="0"/>
              <a:t>es </a:t>
            </a:r>
            <a:r>
              <a:rPr lang="es-PE" dirty="0" smtClean="0"/>
              <a:t>un modelo </a:t>
            </a:r>
            <a:r>
              <a:rPr lang="es-PE" b="1" i="1" dirty="0" err="1" smtClean="0"/>
              <a:t>One</a:t>
            </a:r>
            <a:r>
              <a:rPr lang="es-PE" b="1" i="1" dirty="0" smtClean="0"/>
              <a:t> Stop Shop</a:t>
            </a:r>
            <a:r>
              <a:rPr lang="es-P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PE" dirty="0" smtClean="0"/>
              <a:t>Actores involucrados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PE" dirty="0" smtClean="0"/>
              <a:t>Beneficios del modelo</a:t>
            </a:r>
          </a:p>
          <a:p>
            <a:pPr marL="914400" lvl="1" indent="-457200">
              <a:buFont typeface="+mj-lt"/>
              <a:buAutoNum type="arabicPeriod"/>
            </a:pPr>
            <a:endParaRPr lang="es-PE" dirty="0"/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Inversiones e infraestructura en </a:t>
            </a:r>
            <a:r>
              <a:rPr lang="es-PE" dirty="0"/>
              <a:t>Lima Cargo </a:t>
            </a:r>
            <a:r>
              <a:rPr lang="es-PE" dirty="0" smtClean="0"/>
              <a:t>City</a:t>
            </a:r>
          </a:p>
          <a:p>
            <a:pPr marL="514350" indent="-514350">
              <a:buFont typeface="+mj-lt"/>
              <a:buAutoNum type="arabicPeriod"/>
            </a:pPr>
            <a:endParaRPr lang="es-PE" dirty="0"/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Conexión </a:t>
            </a:r>
            <a:r>
              <a:rPr lang="es-PE" dirty="0"/>
              <a:t>directa con </a:t>
            </a:r>
            <a:r>
              <a:rPr lang="es-PE" dirty="0" smtClean="0"/>
              <a:t>el AIJCH</a:t>
            </a:r>
            <a:r>
              <a:rPr lang="es-PE" dirty="0"/>
              <a:t>: Seguridad máxima</a:t>
            </a:r>
          </a:p>
          <a:p>
            <a:pPr marL="514350" indent="-514350">
              <a:buFont typeface="+mj-lt"/>
              <a:buAutoNum type="arabicPeriod"/>
            </a:pPr>
            <a:endParaRPr lang="es-PE" dirty="0" smtClean="0"/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Ventajas </a:t>
            </a:r>
            <a:r>
              <a:rPr lang="es-PE" dirty="0"/>
              <a:t>para la exportación de perecibles</a:t>
            </a:r>
          </a:p>
          <a:p>
            <a:pPr marL="514350" indent="-514350">
              <a:buFont typeface="+mj-lt"/>
              <a:buAutoNum type="arabicPeriod"/>
            </a:pPr>
            <a:endParaRPr lang="es-PE" dirty="0" smtClean="0"/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Desafíos en </a:t>
            </a:r>
            <a:r>
              <a:rPr lang="es-PE" dirty="0"/>
              <a:t>el sector logístico </a:t>
            </a:r>
            <a:r>
              <a:rPr lang="es-PE" dirty="0" smtClean="0"/>
              <a:t>aeroportuario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9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1. El </a:t>
            </a:r>
            <a:r>
              <a:rPr lang="es-PE" dirty="0"/>
              <a:t>modelo </a:t>
            </a:r>
            <a:r>
              <a:rPr lang="es-PE" i="1" dirty="0" err="1" smtClean="0"/>
              <a:t>One</a:t>
            </a:r>
            <a:r>
              <a:rPr lang="es-PE" i="1" dirty="0" smtClean="0"/>
              <a:t> Stop Shop </a:t>
            </a:r>
            <a:r>
              <a:rPr lang="es-PE" dirty="0"/>
              <a:t>de Lima Cargo </a:t>
            </a:r>
            <a:r>
              <a:rPr lang="es-PE" dirty="0" smtClean="0"/>
              <a:t>City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76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0830" y="274638"/>
            <a:ext cx="8870062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1.a. </a:t>
            </a:r>
            <a:r>
              <a:rPr lang="es-PE" dirty="0" smtClean="0"/>
              <a:t>¿Qué </a:t>
            </a:r>
            <a:r>
              <a:rPr lang="es-PE" dirty="0"/>
              <a:t>es un modelo </a:t>
            </a:r>
            <a:r>
              <a:rPr lang="es-PE" i="1" dirty="0" err="1" smtClean="0"/>
              <a:t>One</a:t>
            </a:r>
            <a:r>
              <a:rPr lang="es-PE" i="1" dirty="0" smtClean="0"/>
              <a:t> Stop Shop</a:t>
            </a:r>
            <a:r>
              <a:rPr lang="es-PE" dirty="0" smtClean="0"/>
              <a:t>?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1" y="1600201"/>
            <a:ext cx="5629701" cy="4525963"/>
          </a:xfrm>
        </p:spPr>
        <p:txBody>
          <a:bodyPr/>
          <a:lstStyle/>
          <a:p>
            <a:r>
              <a:rPr lang="es-PE" dirty="0"/>
              <a:t>El término </a:t>
            </a:r>
            <a:r>
              <a:rPr lang="es-PE" b="1" i="1" dirty="0" err="1" smtClean="0"/>
              <a:t>One</a:t>
            </a:r>
            <a:r>
              <a:rPr lang="es-PE" b="1" i="1" dirty="0" smtClean="0"/>
              <a:t> Stop Shop </a:t>
            </a:r>
          </a:p>
          <a:p>
            <a:endParaRPr lang="es-PE" b="1" i="1" dirty="0" smtClean="0"/>
          </a:p>
          <a:p>
            <a:pPr lvl="1" algn="just"/>
            <a:r>
              <a:rPr lang="es-PE" dirty="0" smtClean="0"/>
              <a:t>Se utiliza para referirse al lugar o empresa que ofrece un gran número de productos o servicios en una sola localización o establecimiento, facilitando al cliente satisfacer sus necesidades en un solo lugar.</a:t>
            </a:r>
          </a:p>
          <a:p>
            <a:pPr lvl="1"/>
            <a:endParaRPr lang="es-PE" dirty="0"/>
          </a:p>
          <a:p>
            <a:pPr lvl="1"/>
            <a:endParaRPr lang="es-PE" dirty="0" smtClean="0"/>
          </a:p>
        </p:txBody>
      </p:sp>
      <p:sp>
        <p:nvSpPr>
          <p:cNvPr id="5" name="Hexágono 4"/>
          <p:cNvSpPr/>
          <p:nvPr/>
        </p:nvSpPr>
        <p:spPr>
          <a:xfrm>
            <a:off x="7247334" y="2655167"/>
            <a:ext cx="3528392" cy="286085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3368" y="3356992"/>
            <a:ext cx="3438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800" b="1" dirty="0" smtClean="0">
                <a:solidFill>
                  <a:schemeClr val="bg1"/>
                </a:solidFill>
              </a:rPr>
              <a:t>STOP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419060" y="4515510"/>
            <a:ext cx="11849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b="1" dirty="0">
                <a:solidFill>
                  <a:schemeClr val="bg1"/>
                </a:solidFill>
              </a:rPr>
              <a:t>SHOP</a:t>
            </a:r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37784" y="3079993"/>
            <a:ext cx="25474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</a:rPr>
              <a:t>Modelo </a:t>
            </a:r>
            <a:r>
              <a:rPr lang="es-PE" sz="3000" b="1" dirty="0">
                <a:solidFill>
                  <a:schemeClr val="bg1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884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8822" y="274638"/>
            <a:ext cx="8942070" cy="1143000"/>
          </a:xfrm>
        </p:spPr>
        <p:txBody>
          <a:bodyPr/>
          <a:lstStyle/>
          <a:p>
            <a:r>
              <a:rPr lang="es-PE" dirty="0">
                <a:solidFill>
                  <a:srgbClr val="68B013"/>
                </a:solidFill>
              </a:rPr>
              <a:t>1.a. </a:t>
            </a:r>
            <a:r>
              <a:rPr lang="es-PE" dirty="0"/>
              <a:t>¿Qué es un modelo </a:t>
            </a:r>
            <a:r>
              <a:rPr lang="es-PE" i="1" dirty="0" err="1"/>
              <a:t>One</a:t>
            </a:r>
            <a:r>
              <a:rPr lang="es-PE" i="1" dirty="0"/>
              <a:t> Stop Shop</a:t>
            </a:r>
            <a:r>
              <a:rPr lang="es-PE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1" cy="3412975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/>
              <a:t>El </a:t>
            </a:r>
            <a:r>
              <a:rPr lang="es-PE" dirty="0" smtClean="0"/>
              <a:t>modelo </a:t>
            </a:r>
            <a:r>
              <a:rPr lang="es-PE" b="1" i="1" dirty="0" err="1" smtClean="0"/>
              <a:t>One</a:t>
            </a:r>
            <a:r>
              <a:rPr lang="es-PE" b="1" i="1" dirty="0" smtClean="0"/>
              <a:t> Stop Shop de Lima Cargo City</a:t>
            </a:r>
          </a:p>
          <a:p>
            <a:pPr algn="just"/>
            <a:endParaRPr lang="es-PE" b="1" i="1" dirty="0" smtClean="0"/>
          </a:p>
          <a:p>
            <a:pPr lvl="1" algn="just"/>
            <a:r>
              <a:rPr lang="es-PE" sz="2300" dirty="0" smtClean="0"/>
              <a:t>Este modelo permite a los operadores de comercio exterior (exportador o importador, agente de carga o aduanas, entre otros)  realizar todos los trámites referidos a la exportación o importación de la carga aérea, dentro de una misma instalación, ofreciendo mediante este servicio integral un ahorro significativo de tiempo y recursos, acompañados de una gran infraestructura y mayor seguridad.</a:t>
            </a:r>
          </a:p>
          <a:p>
            <a:pPr lvl="1" algn="just"/>
            <a:endParaRPr lang="es-PE" sz="23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66" y="4797152"/>
            <a:ext cx="3547886" cy="17371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9705" y="5085184"/>
            <a:ext cx="673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68B013"/>
              </a:buClr>
              <a:buFont typeface="Wingdings" panose="05000000000000000000" pitchFamily="2" charset="2"/>
              <a:buChar char="§"/>
            </a:pPr>
            <a:r>
              <a:rPr lang="es-PE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 </a:t>
            </a:r>
            <a:r>
              <a:rPr lang="es-PE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eficiencia operativa de las diversas administraciones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4103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1.b.</a:t>
            </a:r>
            <a:r>
              <a:rPr lang="es-PE" dirty="0" smtClean="0"/>
              <a:t> Actores involucrados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07" y="1484784"/>
            <a:ext cx="5485685" cy="4608512"/>
          </a:xfrm>
        </p:spPr>
        <p:txBody>
          <a:bodyPr>
            <a:noAutofit/>
          </a:bodyPr>
          <a:lstStyle/>
          <a:p>
            <a:pPr algn="just"/>
            <a:r>
              <a:rPr lang="es-PE" sz="2400" dirty="0" smtClean="0"/>
              <a:t>El complejo de LCC alberga </a:t>
            </a:r>
            <a:r>
              <a:rPr lang="es-PE" sz="2400" dirty="0"/>
              <a:t>a los principales actores de la cadena logística como </a:t>
            </a:r>
            <a:r>
              <a:rPr lang="es-PE" sz="2400" dirty="0" smtClean="0"/>
              <a:t>líneas </a:t>
            </a:r>
            <a:r>
              <a:rPr lang="es-PE" sz="2400" dirty="0"/>
              <a:t>aéreas en sus divisiones de carga, agencias de aduana, agencia de carga, operadores de terminales de carga </a:t>
            </a:r>
            <a:r>
              <a:rPr lang="es-PE" sz="2400" dirty="0" smtClean="0"/>
              <a:t>aérea; </a:t>
            </a:r>
            <a:r>
              <a:rPr lang="es-PE" sz="2400" dirty="0"/>
              <a:t>además de agencias bancarias que agilizan los trámites requeridos para las operaciones del comercio exterior  y un centro de capacitación internacional.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63302317"/>
              </p:ext>
            </p:extLst>
          </p:nvPr>
        </p:nvGraphicFramePr>
        <p:xfrm>
          <a:off x="414779" y="1268761"/>
          <a:ext cx="570171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58" y="2846135"/>
            <a:ext cx="3162394" cy="360720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1" y="1670327"/>
            <a:ext cx="7730336" cy="30543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862" y="274638"/>
            <a:ext cx="8582030" cy="1143000"/>
          </a:xfrm>
        </p:spPr>
        <p:txBody>
          <a:bodyPr/>
          <a:lstStyle/>
          <a:p>
            <a:r>
              <a:rPr lang="es-PE" dirty="0" smtClean="0">
                <a:solidFill>
                  <a:srgbClr val="68B013"/>
                </a:solidFill>
              </a:rPr>
              <a:t>1.c.</a:t>
            </a:r>
            <a:r>
              <a:rPr lang="es-PE" dirty="0" smtClean="0"/>
              <a:t> Beneficios del modelo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609521" y="4797153"/>
            <a:ext cx="3289379" cy="1656183"/>
          </a:xfrm>
          <a:prstGeom prst="rect">
            <a:avLst/>
          </a:pr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Ahorro de </a:t>
            </a:r>
            <a:r>
              <a:rPr lang="es-PE" sz="2800" b="1" dirty="0" smtClean="0"/>
              <a:t>TIEMPO</a:t>
            </a:r>
            <a:r>
              <a:rPr lang="es-PE" sz="2000" dirty="0" smtClean="0"/>
              <a:t>, </a:t>
            </a:r>
            <a:r>
              <a:rPr lang="es-PE" sz="2800" b="1" dirty="0" smtClean="0"/>
              <a:t>DINERO</a:t>
            </a:r>
            <a:r>
              <a:rPr lang="es-PE" sz="2800" dirty="0" smtClean="0"/>
              <a:t> </a:t>
            </a:r>
            <a:r>
              <a:rPr lang="es-PE" sz="2000" dirty="0" smtClean="0"/>
              <a:t>y </a:t>
            </a:r>
            <a:r>
              <a:rPr lang="es-PE" sz="2800" b="1" dirty="0" smtClean="0"/>
              <a:t>RECURSOS</a:t>
            </a:r>
            <a:endParaRPr lang="es-PE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8407400" y="1669846"/>
            <a:ext cx="3173492" cy="1111081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Facilitación</a:t>
            </a:r>
          </a:p>
          <a:p>
            <a:pPr algn="ctr"/>
            <a:r>
              <a:rPr lang="es-PE" dirty="0" smtClean="0"/>
              <a:t>del </a:t>
            </a:r>
            <a:r>
              <a:rPr lang="es-PE" b="1" dirty="0" smtClean="0"/>
              <a:t>comercio internacional</a:t>
            </a:r>
            <a:endParaRPr lang="es-PE" b="1" dirty="0"/>
          </a:p>
        </p:txBody>
      </p:sp>
      <p:sp>
        <p:nvSpPr>
          <p:cNvPr id="9" name="Rectángulo 8"/>
          <p:cNvSpPr/>
          <p:nvPr/>
        </p:nvSpPr>
        <p:spPr>
          <a:xfrm>
            <a:off x="3973261" y="4797153"/>
            <a:ext cx="4354194" cy="576063"/>
          </a:xfrm>
          <a:prstGeom prst="rect">
            <a:avLst/>
          </a:prstGeom>
          <a:solidFill>
            <a:srgbClr val="68B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Mayor seguridad</a:t>
            </a:r>
            <a:endParaRPr lang="es-PE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5591150" y="5445224"/>
            <a:ext cx="2736305" cy="10081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Factores que aportan competitividad al país</a:t>
            </a:r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3973261" y="5445224"/>
            <a:ext cx="1545881" cy="1008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Zona de negocios</a:t>
            </a:r>
            <a:endParaRPr lang="es-PE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9302" y="2086355"/>
            <a:ext cx="2304256" cy="2304256"/>
            <a:chOff x="11207774" y="4005064"/>
            <a:chExt cx="2304256" cy="2304256"/>
          </a:xfrm>
        </p:grpSpPr>
        <p:sp>
          <p:nvSpPr>
            <p:cNvPr id="18" name="Elipse 17"/>
            <p:cNvSpPr/>
            <p:nvPr/>
          </p:nvSpPr>
          <p:spPr>
            <a:xfrm>
              <a:off x="11207774" y="4005064"/>
              <a:ext cx="2304256" cy="2304256"/>
            </a:xfrm>
            <a:prstGeom prst="ellipse">
              <a:avLst/>
            </a:prstGeom>
            <a:solidFill>
              <a:srgbClr val="00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1207774" y="4187696"/>
              <a:ext cx="230425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4400" b="1" dirty="0">
                  <a:solidFill>
                    <a:schemeClr val="bg1"/>
                  </a:solidFill>
                </a:rPr>
                <a:t>70%</a:t>
              </a:r>
            </a:p>
            <a:p>
              <a:pPr algn="ctr"/>
              <a:r>
                <a:rPr lang="es-PE" sz="1400" dirty="0">
                  <a:solidFill>
                    <a:schemeClr val="bg1"/>
                  </a:solidFill>
                </a:rPr>
                <a:t>de las principales </a:t>
              </a:r>
              <a:r>
                <a:rPr lang="es-PE" b="1" dirty="0">
                  <a:solidFill>
                    <a:schemeClr val="bg1"/>
                  </a:solidFill>
                </a:rPr>
                <a:t>líneas aéreas </a:t>
              </a:r>
              <a:r>
                <a:rPr lang="es-PE" sz="1400" dirty="0">
                  <a:solidFill>
                    <a:schemeClr val="bg1"/>
                  </a:solidFill>
                </a:rPr>
                <a:t>cuentan con </a:t>
              </a:r>
              <a:r>
                <a:rPr lang="es-PE" sz="1400" dirty="0" smtClean="0">
                  <a:solidFill>
                    <a:schemeClr val="bg1"/>
                  </a:solidFill>
                </a:rPr>
                <a:t>oficinas</a:t>
              </a:r>
            </a:p>
            <a:p>
              <a:pPr algn="ctr"/>
              <a:r>
                <a:rPr lang="es-PE" sz="1400" dirty="0" smtClean="0">
                  <a:solidFill>
                    <a:schemeClr val="bg1"/>
                  </a:solidFill>
                </a:rPr>
                <a:t>en </a:t>
              </a:r>
              <a:r>
                <a:rPr lang="es-PE" sz="1400" dirty="0">
                  <a:solidFill>
                    <a:schemeClr val="bg1"/>
                  </a:solidFill>
                </a:rPr>
                <a:t>el complejo</a:t>
              </a:r>
            </a:p>
            <a:p>
              <a:endParaRPr lang="es-PE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8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2. Inversiones e infraestructura en </a:t>
            </a:r>
            <a:r>
              <a:rPr lang="es-PE" dirty="0"/>
              <a:t>Lima Cargo City</a:t>
            </a:r>
          </a:p>
        </p:txBody>
      </p:sp>
    </p:spTree>
    <p:extLst>
      <p:ext uri="{BB962C8B-B14F-4D97-AF65-F5344CB8AC3E}">
        <p14:creationId xmlns:p14="http://schemas.microsoft.com/office/powerpoint/2010/main" val="3701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: Tal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758</Words>
  <Application>Microsoft Office PowerPoint</Application>
  <PresentationFormat>Personalizado</PresentationFormat>
  <Paragraphs>102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Tema: Talma</vt:lpstr>
      <vt:lpstr>Blanco</vt:lpstr>
      <vt:lpstr>Presentación de PowerPoint</vt:lpstr>
      <vt:lpstr>Presentación de PowerPoint</vt:lpstr>
      <vt:lpstr>/ Índice</vt:lpstr>
      <vt:lpstr>Presentación de PowerPoint</vt:lpstr>
      <vt:lpstr>1.a. ¿Qué es un modelo One Stop Shop?</vt:lpstr>
      <vt:lpstr>1.a. ¿Qué es un modelo One Stop Shop?</vt:lpstr>
      <vt:lpstr>1.b. Actores involucrados</vt:lpstr>
      <vt:lpstr>1.c. Beneficios del modelo</vt:lpstr>
      <vt:lpstr>Presentación de PowerPoint</vt:lpstr>
      <vt:lpstr>2. Inversiones en Lima Cargo City</vt:lpstr>
      <vt:lpstr>2. Inversiones en Lima Cargo City</vt:lpstr>
      <vt:lpstr>Presentación de PowerPoint</vt:lpstr>
      <vt:lpstr>Presentación de PowerPoint</vt:lpstr>
      <vt:lpstr>Presentación de PowerPoint</vt:lpstr>
      <vt:lpstr>4. Ventajas para la exportación de perecibles</vt:lpstr>
      <vt:lpstr>Presentación de PowerPoint</vt:lpstr>
      <vt:lpstr>5. Desafíos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jleiva</dc:creator>
  <cp:lastModifiedBy>COMEX</cp:lastModifiedBy>
  <cp:revision>443</cp:revision>
  <cp:lastPrinted>2016-08-19T01:40:57Z</cp:lastPrinted>
  <dcterms:created xsi:type="dcterms:W3CDTF">2015-08-27T17:17:10Z</dcterms:created>
  <dcterms:modified xsi:type="dcterms:W3CDTF">2018-09-05T12:31:37Z</dcterms:modified>
</cp:coreProperties>
</file>